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3b2ca4cd6c9498c" /><Relationship Type="http://schemas.openxmlformats.org/officeDocument/2006/relationships/extended-properties" Target="/docProps/app.xml" Id="R315af2c4ee04457e" /><Relationship Type="http://schemas.openxmlformats.org/officeDocument/2006/relationships/officeDocument" Target="/ppt/presentation.xml" Id="Ra7acb5248fc3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3960ae8394f0d"/>
  </p:sldMasterIdLst>
  <p:notesMasterIdLst>
    <p:notesMasterId xmlns:r="http://schemas.openxmlformats.org/officeDocument/2006/relationships" r:id="Rb36f317417c94443"/>
  </p:notesMasterIdLst>
  <p:sldIdLst>
    <p:sldId xmlns:r="http://schemas.openxmlformats.org/officeDocument/2006/relationships" id="256" r:id="Rbc2af8e476484f28"/>
    <p:sldId xmlns:r="http://schemas.openxmlformats.org/officeDocument/2006/relationships" id="257" r:id="R66e6a1890e244fa3"/>
    <p:sldId xmlns:r="http://schemas.openxmlformats.org/officeDocument/2006/relationships" id="258" r:id="R0fdfcbe001084d21"/>
    <p:sldId xmlns:r="http://schemas.openxmlformats.org/officeDocument/2006/relationships" id="259" r:id="R5e16b3eaf6c64516"/>
    <p:sldId xmlns:r="http://schemas.openxmlformats.org/officeDocument/2006/relationships" id="260" r:id="R1e0427e4d8f24d0f"/>
    <p:sldId xmlns:r="http://schemas.openxmlformats.org/officeDocument/2006/relationships" id="261" r:id="Re4c038da444347b2"/>
    <p:sldId xmlns:r="http://schemas.openxmlformats.org/officeDocument/2006/relationships" id="262" r:id="Rad9a92f91ca74961"/>
    <p:sldId xmlns:r="http://schemas.openxmlformats.org/officeDocument/2006/relationships" id="263" r:id="Rb530daaa85f54048"/>
    <p:sldId xmlns:r="http://schemas.openxmlformats.org/officeDocument/2006/relationships" id="264" r:id="R02790519b3cc4e6f"/>
    <p:sldId xmlns:r="http://schemas.openxmlformats.org/officeDocument/2006/relationships" id="265" r:id="R054ea9f559f34e11"/>
    <p:sldId xmlns:r="http://schemas.openxmlformats.org/officeDocument/2006/relationships" id="266" r:id="Rf3fd5b8284604675"/>
    <p:sldId xmlns:r="http://schemas.openxmlformats.org/officeDocument/2006/relationships" id="267" r:id="Rb074012453f64ed0"/>
    <p:sldId xmlns:r="http://schemas.openxmlformats.org/officeDocument/2006/relationships" id="268" r:id="Ra343e8d5446e415e"/>
    <p:sldId xmlns:r="http://schemas.openxmlformats.org/officeDocument/2006/relationships" id="269" r:id="R56c19fd37bad4745"/>
    <p:sldId xmlns:r="http://schemas.openxmlformats.org/officeDocument/2006/relationships" id="270" r:id="Rbe5aa04111ee402d"/>
    <p:sldId xmlns:r="http://schemas.openxmlformats.org/officeDocument/2006/relationships" id="271" r:id="R4aa421a14ad84e90"/>
    <p:sldId xmlns:r="http://schemas.openxmlformats.org/officeDocument/2006/relationships" id="272" r:id="Ree83fe30621842ef"/>
    <p:sldId xmlns:r="http://schemas.openxmlformats.org/officeDocument/2006/relationships" id="273" r:id="Radb3fc636bac4046"/>
    <p:sldId xmlns:r="http://schemas.openxmlformats.org/officeDocument/2006/relationships" id="274" r:id="R5aa42aee0a994faa"/>
    <p:sldId xmlns:r="http://schemas.openxmlformats.org/officeDocument/2006/relationships" id="275" r:id="Rbf67c3eda1e34fd8"/>
    <p:sldId xmlns:r="http://schemas.openxmlformats.org/officeDocument/2006/relationships" id="276" r:id="R0df6b87d44734a99"/>
    <p:sldId xmlns:r="http://schemas.openxmlformats.org/officeDocument/2006/relationships" id="277" r:id="R269eea5f3aa94acb"/>
    <p:sldId xmlns:r="http://schemas.openxmlformats.org/officeDocument/2006/relationships" id="278" r:id="R10c84c7b81b344ed"/>
    <p:sldId xmlns:r="http://schemas.openxmlformats.org/officeDocument/2006/relationships" id="279" r:id="Re2aef06b8eb445a1"/>
    <p:sldId xmlns:r="http://schemas.openxmlformats.org/officeDocument/2006/relationships" id="280" r:id="Rabf5fec3adf24b9a"/>
    <p:sldId xmlns:r="http://schemas.openxmlformats.org/officeDocument/2006/relationships" id="281" r:id="Rd270c9c5eab94a54"/>
    <p:sldId xmlns:r="http://schemas.openxmlformats.org/officeDocument/2006/relationships" id="282" r:id="Rc6e50780c52043b8"/>
    <p:sldId xmlns:r="http://schemas.openxmlformats.org/officeDocument/2006/relationships" id="283" r:id="R2c816c76a47945e3"/>
    <p:sldId xmlns:r="http://schemas.openxmlformats.org/officeDocument/2006/relationships" id="284" r:id="R8b03a08e608c403b"/>
    <p:sldId xmlns:r="http://schemas.openxmlformats.org/officeDocument/2006/relationships" id="285" r:id="R1d042f5f9847436b"/>
    <p:sldId xmlns:r="http://schemas.openxmlformats.org/officeDocument/2006/relationships" id="286" r:id="R1f4ade5c440f444b"/>
    <p:sldId xmlns:r="http://schemas.openxmlformats.org/officeDocument/2006/relationships" id="287" r:id="R79654d2dd3524488"/>
    <p:sldId xmlns:r="http://schemas.openxmlformats.org/officeDocument/2006/relationships" id="288" r:id="R8aa96b812ece4235"/>
    <p:sldId xmlns:r="http://schemas.openxmlformats.org/officeDocument/2006/relationships" id="289" r:id="R7d4a3636949544f5"/>
    <p:sldId xmlns:r="http://schemas.openxmlformats.org/officeDocument/2006/relationships" id="290" r:id="Rf0ed75a1c33e4990"/>
    <p:sldId xmlns:r="http://schemas.openxmlformats.org/officeDocument/2006/relationships" id="291" r:id="Rc6e20c60bc974e1f"/>
    <p:sldId xmlns:r="http://schemas.openxmlformats.org/officeDocument/2006/relationships" id="292" r:id="R839e69f5fd3a448c"/>
    <p:sldId xmlns:r="http://schemas.openxmlformats.org/officeDocument/2006/relationships" id="293" r:id="Rd8948c165199435a"/>
    <p:sldId xmlns:r="http://schemas.openxmlformats.org/officeDocument/2006/relationships" id="294" r:id="R389f4ea4f01943f1"/>
    <p:sldId xmlns:r="http://schemas.openxmlformats.org/officeDocument/2006/relationships" id="295" r:id="Ra392ffef0be24cbf"/>
    <p:sldId xmlns:r="http://schemas.openxmlformats.org/officeDocument/2006/relationships" id="296" r:id="R392d29fe99c64c21"/>
    <p:sldId xmlns:r="http://schemas.openxmlformats.org/officeDocument/2006/relationships" id="297" r:id="Rc753a6bc99c4431e"/>
    <p:sldId xmlns:r="http://schemas.openxmlformats.org/officeDocument/2006/relationships" id="298" r:id="R04a537fa6d104cac"/>
    <p:sldId xmlns:r="http://schemas.openxmlformats.org/officeDocument/2006/relationships" id="299" r:id="Reff3cf58f3a54772"/>
    <p:sldId xmlns:r="http://schemas.openxmlformats.org/officeDocument/2006/relationships" id="300" r:id="R46aae44023824f38"/>
    <p:sldId xmlns:r="http://schemas.openxmlformats.org/officeDocument/2006/relationships" id="301" r:id="R485b935bbdce46c8"/>
    <p:sldId xmlns:r="http://schemas.openxmlformats.org/officeDocument/2006/relationships" id="302" r:id="R1f7e3381230d4bdf"/>
    <p:sldId xmlns:r="http://schemas.openxmlformats.org/officeDocument/2006/relationships" id="303" r:id="R74cdb20c47ce49cf"/>
    <p:sldId xmlns:r="http://schemas.openxmlformats.org/officeDocument/2006/relationships" id="304" r:id="Rcfe585bb28f54ebf"/>
    <p:sldId xmlns:r="http://schemas.openxmlformats.org/officeDocument/2006/relationships" id="305" r:id="Rbcc4abc78ef1487b"/>
    <p:sldId xmlns:r="http://schemas.openxmlformats.org/officeDocument/2006/relationships" id="306" r:id="R6218107813d14a81"/>
    <p:sldId xmlns:r="http://schemas.openxmlformats.org/officeDocument/2006/relationships" id="307" r:id="Rccb1ff38eaaa42e2"/>
    <p:sldId xmlns:r="http://schemas.openxmlformats.org/officeDocument/2006/relationships" id="308" r:id="R41364722bd794c03"/>
    <p:sldId xmlns:r="http://schemas.openxmlformats.org/officeDocument/2006/relationships" id="309" r:id="Raf791b0454e848cd"/>
    <p:sldId xmlns:r="http://schemas.openxmlformats.org/officeDocument/2006/relationships" id="310" r:id="R71722928c6384af5"/>
    <p:sldId xmlns:r="http://schemas.openxmlformats.org/officeDocument/2006/relationships" id="311" r:id="Rf546e2f73bd94982"/>
    <p:sldId xmlns:r="http://schemas.openxmlformats.org/officeDocument/2006/relationships" id="312" r:id="Reaf33cf868674b1a"/>
    <p:sldId xmlns:r="http://schemas.openxmlformats.org/officeDocument/2006/relationships" id="313" r:id="R4018b5fce5334ee4"/>
    <p:sldId xmlns:r="http://schemas.openxmlformats.org/officeDocument/2006/relationships" id="314" r:id="Raa303fdf20284ff7"/>
    <p:sldId xmlns:r="http://schemas.openxmlformats.org/officeDocument/2006/relationships" id="315" r:id="R4fb8b61730624ce7"/>
    <p:sldId xmlns:r="http://schemas.openxmlformats.org/officeDocument/2006/relationships" id="316" r:id="Rb901271a00c64503"/>
    <p:sldId xmlns:r="http://schemas.openxmlformats.org/officeDocument/2006/relationships" id="317" r:id="R879f7202cb6d42ed"/>
    <p:sldId xmlns:r="http://schemas.openxmlformats.org/officeDocument/2006/relationships" id="318" r:id="R4d2b2c190ac143b2"/>
    <p:sldId xmlns:r="http://schemas.openxmlformats.org/officeDocument/2006/relationships" id="319" r:id="R81bbd3fe14ff459d"/>
    <p:sldId xmlns:r="http://schemas.openxmlformats.org/officeDocument/2006/relationships" id="320" r:id="R2836bc19813b44b6"/>
    <p:sldId xmlns:r="http://schemas.openxmlformats.org/officeDocument/2006/relationships" id="321" r:id="R210f17a66bf14aee"/>
    <p:sldId xmlns:r="http://schemas.openxmlformats.org/officeDocument/2006/relationships" id="322" r:id="Rb28a3396407844be"/>
    <p:sldId xmlns:r="http://schemas.openxmlformats.org/officeDocument/2006/relationships" id="323" r:id="Re9efc4ce532c4e28"/>
    <p:sldId xmlns:r="http://schemas.openxmlformats.org/officeDocument/2006/relationships" id="324" r:id="Rb1b301478c1e4801"/>
    <p:sldId xmlns:r="http://schemas.openxmlformats.org/officeDocument/2006/relationships" id="325" r:id="R90d1b139efe64add"/>
    <p:sldId xmlns:r="http://schemas.openxmlformats.org/officeDocument/2006/relationships" id="326" r:id="Re86c51cee27d42db"/>
    <p:sldId xmlns:r="http://schemas.openxmlformats.org/officeDocument/2006/relationships" id="327" r:id="R257d4740529245b2"/>
    <p:sldId xmlns:r="http://schemas.openxmlformats.org/officeDocument/2006/relationships" id="328" r:id="R0717207379ee48ab"/>
    <p:sldId xmlns:r="http://schemas.openxmlformats.org/officeDocument/2006/relationships" id="329" r:id="Re803cefc0ba64dd3"/>
    <p:sldId xmlns:r="http://schemas.openxmlformats.org/officeDocument/2006/relationships" id="330" r:id="Rf200ce19596c4ef4"/>
    <p:sldId xmlns:r="http://schemas.openxmlformats.org/officeDocument/2006/relationships" id="331" r:id="R0b8a332322b94c1a"/>
    <p:sldId xmlns:r="http://schemas.openxmlformats.org/officeDocument/2006/relationships" id="332" r:id="Rf1bfcd81528b4d5e"/>
    <p:sldId xmlns:r="http://schemas.openxmlformats.org/officeDocument/2006/relationships" id="333" r:id="R00a6a7b6d15e496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98d9937c34745eb" /><Relationship Type="http://schemas.openxmlformats.org/officeDocument/2006/relationships/slideMaster" Target="/ppt/slideMasters/slideMaster1.xml" Id="Ra4d3960ae8394f0d" /><Relationship Type="http://schemas.openxmlformats.org/officeDocument/2006/relationships/notesMaster" Target="/ppt/notesMasters/notesMaster1.xml" Id="Rb36f317417c94443" /><Relationship Type="http://schemas.openxmlformats.org/officeDocument/2006/relationships/presProps" Target="/ppt/presProps.xml" Id="Ra883fab4dbaf47ba" /><Relationship Type="http://schemas.openxmlformats.org/officeDocument/2006/relationships/tableStyles" Target="/ppt/tableStyles.xml" Id="R10e3c1aa479c42b2" /><Relationship Type="http://schemas.openxmlformats.org/officeDocument/2006/relationships/slide" Target="/ppt/slides/slide1.xml" Id="Rbc2af8e476484f28" /><Relationship Type="http://schemas.openxmlformats.org/officeDocument/2006/relationships/slide" Target="/ppt/slides/slide2.xml" Id="R66e6a1890e244fa3" /><Relationship Type="http://schemas.openxmlformats.org/officeDocument/2006/relationships/slide" Target="/ppt/slides/slide3.xml" Id="R0fdfcbe001084d21" /><Relationship Type="http://schemas.openxmlformats.org/officeDocument/2006/relationships/slide" Target="/ppt/slides/slide4.xml" Id="R5e16b3eaf6c64516" /><Relationship Type="http://schemas.openxmlformats.org/officeDocument/2006/relationships/slide" Target="/ppt/slides/slide5.xml" Id="R1e0427e4d8f24d0f" /><Relationship Type="http://schemas.openxmlformats.org/officeDocument/2006/relationships/slide" Target="/ppt/slides/slide6.xml" Id="Re4c038da444347b2" /><Relationship Type="http://schemas.openxmlformats.org/officeDocument/2006/relationships/slide" Target="/ppt/slides/slide7.xml" Id="Rad9a92f91ca74961" /><Relationship Type="http://schemas.openxmlformats.org/officeDocument/2006/relationships/slide" Target="/ppt/slides/slide8.xml" Id="Rb530daaa85f54048" /><Relationship Type="http://schemas.openxmlformats.org/officeDocument/2006/relationships/slide" Target="/ppt/slides/slide9.xml" Id="R02790519b3cc4e6f" /><Relationship Type="http://schemas.openxmlformats.org/officeDocument/2006/relationships/slide" Target="/ppt/slides/slide10.xml" Id="R054ea9f559f34e11" /><Relationship Type="http://schemas.openxmlformats.org/officeDocument/2006/relationships/slide" Target="/ppt/slides/slide11.xml" Id="Rf3fd5b8284604675" /><Relationship Type="http://schemas.openxmlformats.org/officeDocument/2006/relationships/slide" Target="/ppt/slides/slide12.xml" Id="Rb074012453f64ed0" /><Relationship Type="http://schemas.openxmlformats.org/officeDocument/2006/relationships/slide" Target="/ppt/slides/slide13.xml" Id="Ra343e8d5446e415e" /><Relationship Type="http://schemas.openxmlformats.org/officeDocument/2006/relationships/slide" Target="/ppt/slides/slide14.xml" Id="R56c19fd37bad4745" /><Relationship Type="http://schemas.openxmlformats.org/officeDocument/2006/relationships/slide" Target="/ppt/slides/slide15.xml" Id="Rbe5aa04111ee402d" /><Relationship Type="http://schemas.openxmlformats.org/officeDocument/2006/relationships/slide" Target="/ppt/slides/slide16.xml" Id="R4aa421a14ad84e90" /><Relationship Type="http://schemas.openxmlformats.org/officeDocument/2006/relationships/slide" Target="/ppt/slides/slide17.xml" Id="Ree83fe30621842ef" /><Relationship Type="http://schemas.openxmlformats.org/officeDocument/2006/relationships/slide" Target="/ppt/slides/slide18.xml" Id="Radb3fc636bac4046" /><Relationship Type="http://schemas.openxmlformats.org/officeDocument/2006/relationships/slide" Target="/ppt/slides/slide19.xml" Id="R5aa42aee0a994faa" /><Relationship Type="http://schemas.openxmlformats.org/officeDocument/2006/relationships/slide" Target="/ppt/slides/slide20.xml" Id="Rbf67c3eda1e34fd8" /><Relationship Type="http://schemas.openxmlformats.org/officeDocument/2006/relationships/slide" Target="/ppt/slides/slide21.xml" Id="R0df6b87d44734a99" /><Relationship Type="http://schemas.openxmlformats.org/officeDocument/2006/relationships/slide" Target="/ppt/slides/slide22.xml" Id="R269eea5f3aa94acb" /><Relationship Type="http://schemas.openxmlformats.org/officeDocument/2006/relationships/slide" Target="/ppt/slides/slide23.xml" Id="R10c84c7b81b344ed" /><Relationship Type="http://schemas.openxmlformats.org/officeDocument/2006/relationships/slide" Target="/ppt/slides/slide24.xml" Id="Re2aef06b8eb445a1" /><Relationship Type="http://schemas.openxmlformats.org/officeDocument/2006/relationships/slide" Target="/ppt/slides/slide25.xml" Id="Rabf5fec3adf24b9a" /><Relationship Type="http://schemas.openxmlformats.org/officeDocument/2006/relationships/slide" Target="/ppt/slides/slide26.xml" Id="Rd270c9c5eab94a54" /><Relationship Type="http://schemas.openxmlformats.org/officeDocument/2006/relationships/slide" Target="/ppt/slides/slide27.xml" Id="Rc6e50780c52043b8" /><Relationship Type="http://schemas.openxmlformats.org/officeDocument/2006/relationships/slide" Target="/ppt/slides/slide28.xml" Id="R2c816c76a47945e3" /><Relationship Type="http://schemas.openxmlformats.org/officeDocument/2006/relationships/slide" Target="/ppt/slides/slide29.xml" Id="R8b03a08e608c403b" /><Relationship Type="http://schemas.openxmlformats.org/officeDocument/2006/relationships/slide" Target="/ppt/slides/slide30.xml" Id="R1d042f5f9847436b" /><Relationship Type="http://schemas.openxmlformats.org/officeDocument/2006/relationships/slide" Target="/ppt/slides/slide31.xml" Id="R1f4ade5c440f444b" /><Relationship Type="http://schemas.openxmlformats.org/officeDocument/2006/relationships/slide" Target="/ppt/slides/slide32.xml" Id="R79654d2dd3524488" /><Relationship Type="http://schemas.openxmlformats.org/officeDocument/2006/relationships/slide" Target="/ppt/slides/slide33.xml" Id="R8aa96b812ece4235" /><Relationship Type="http://schemas.openxmlformats.org/officeDocument/2006/relationships/slide" Target="/ppt/slides/slide34.xml" Id="R7d4a3636949544f5" /><Relationship Type="http://schemas.openxmlformats.org/officeDocument/2006/relationships/slide" Target="/ppt/slides/slide35.xml" Id="Rf0ed75a1c33e4990" /><Relationship Type="http://schemas.openxmlformats.org/officeDocument/2006/relationships/slide" Target="/ppt/slides/slide36.xml" Id="Rc6e20c60bc974e1f" /><Relationship Type="http://schemas.openxmlformats.org/officeDocument/2006/relationships/slide" Target="/ppt/slides/slide37.xml" Id="R839e69f5fd3a448c" /><Relationship Type="http://schemas.openxmlformats.org/officeDocument/2006/relationships/slide" Target="/ppt/slides/slide38.xml" Id="Rd8948c165199435a" /><Relationship Type="http://schemas.openxmlformats.org/officeDocument/2006/relationships/slide" Target="/ppt/slides/slide39.xml" Id="R389f4ea4f01943f1" /><Relationship Type="http://schemas.openxmlformats.org/officeDocument/2006/relationships/slide" Target="/ppt/slides/slide40.xml" Id="Ra392ffef0be24cbf" /><Relationship Type="http://schemas.openxmlformats.org/officeDocument/2006/relationships/slide" Target="/ppt/slides/slide41.xml" Id="R392d29fe99c64c21" /><Relationship Type="http://schemas.openxmlformats.org/officeDocument/2006/relationships/slide" Target="/ppt/slides/slide42.xml" Id="Rc753a6bc99c4431e" /><Relationship Type="http://schemas.openxmlformats.org/officeDocument/2006/relationships/slide" Target="/ppt/slides/slide43.xml" Id="R04a537fa6d104cac" /><Relationship Type="http://schemas.openxmlformats.org/officeDocument/2006/relationships/slide" Target="/ppt/slides/slide44.xml" Id="Reff3cf58f3a54772" /><Relationship Type="http://schemas.openxmlformats.org/officeDocument/2006/relationships/slide" Target="/ppt/slides/slide45.xml" Id="R46aae44023824f38" /><Relationship Type="http://schemas.openxmlformats.org/officeDocument/2006/relationships/slide" Target="/ppt/slides/slide46.xml" Id="R485b935bbdce46c8" /><Relationship Type="http://schemas.openxmlformats.org/officeDocument/2006/relationships/slide" Target="/ppt/slides/slide47.xml" Id="R1f7e3381230d4bdf" /><Relationship Type="http://schemas.openxmlformats.org/officeDocument/2006/relationships/slide" Target="/ppt/slides/slide48.xml" Id="R74cdb20c47ce49cf" /><Relationship Type="http://schemas.openxmlformats.org/officeDocument/2006/relationships/slide" Target="/ppt/slides/slide49.xml" Id="Rcfe585bb28f54ebf" /><Relationship Type="http://schemas.openxmlformats.org/officeDocument/2006/relationships/slide" Target="/ppt/slides/slide50.xml" Id="Rbcc4abc78ef1487b" /><Relationship Type="http://schemas.openxmlformats.org/officeDocument/2006/relationships/slide" Target="/ppt/slides/slide51.xml" Id="R6218107813d14a81" /><Relationship Type="http://schemas.openxmlformats.org/officeDocument/2006/relationships/slide" Target="/ppt/slides/slide52.xml" Id="Rccb1ff38eaaa42e2" /><Relationship Type="http://schemas.openxmlformats.org/officeDocument/2006/relationships/slide" Target="/ppt/slides/slide53.xml" Id="R41364722bd794c03" /><Relationship Type="http://schemas.openxmlformats.org/officeDocument/2006/relationships/slide" Target="/ppt/slides/slide54.xml" Id="Raf791b0454e848cd" /><Relationship Type="http://schemas.openxmlformats.org/officeDocument/2006/relationships/slide" Target="/ppt/slides/slide55.xml" Id="R71722928c6384af5" /><Relationship Type="http://schemas.openxmlformats.org/officeDocument/2006/relationships/slide" Target="/ppt/slides/slide56.xml" Id="Rf546e2f73bd94982" /><Relationship Type="http://schemas.openxmlformats.org/officeDocument/2006/relationships/slide" Target="/ppt/slides/slide57.xml" Id="Reaf33cf868674b1a" /><Relationship Type="http://schemas.openxmlformats.org/officeDocument/2006/relationships/slide" Target="/ppt/slides/slide58.xml" Id="R4018b5fce5334ee4" /><Relationship Type="http://schemas.openxmlformats.org/officeDocument/2006/relationships/slide" Target="/ppt/slides/slide59.xml" Id="Raa303fdf20284ff7" /><Relationship Type="http://schemas.openxmlformats.org/officeDocument/2006/relationships/slide" Target="/ppt/slides/slide60.xml" Id="R4fb8b61730624ce7" /><Relationship Type="http://schemas.openxmlformats.org/officeDocument/2006/relationships/slide" Target="/ppt/slides/slide61.xml" Id="Rb901271a00c64503" /><Relationship Type="http://schemas.openxmlformats.org/officeDocument/2006/relationships/slide" Target="/ppt/slides/slide62.xml" Id="R879f7202cb6d42ed" /><Relationship Type="http://schemas.openxmlformats.org/officeDocument/2006/relationships/slide" Target="/ppt/slides/slide63.xml" Id="R4d2b2c190ac143b2" /><Relationship Type="http://schemas.openxmlformats.org/officeDocument/2006/relationships/slide" Target="/ppt/slides/slide64.xml" Id="R81bbd3fe14ff459d" /><Relationship Type="http://schemas.openxmlformats.org/officeDocument/2006/relationships/slide" Target="/ppt/slides/slide65.xml" Id="R2836bc19813b44b6" /><Relationship Type="http://schemas.openxmlformats.org/officeDocument/2006/relationships/slide" Target="/ppt/slides/slide66.xml" Id="R210f17a66bf14aee" /><Relationship Type="http://schemas.openxmlformats.org/officeDocument/2006/relationships/slide" Target="/ppt/slides/slide67.xml" Id="Rb28a3396407844be" /><Relationship Type="http://schemas.openxmlformats.org/officeDocument/2006/relationships/slide" Target="/ppt/slides/slide68.xml" Id="Re9efc4ce532c4e28" /><Relationship Type="http://schemas.openxmlformats.org/officeDocument/2006/relationships/slide" Target="/ppt/slides/slide69.xml" Id="Rb1b301478c1e4801" /><Relationship Type="http://schemas.openxmlformats.org/officeDocument/2006/relationships/slide" Target="/ppt/slides/slide70.xml" Id="R90d1b139efe64add" /><Relationship Type="http://schemas.openxmlformats.org/officeDocument/2006/relationships/slide" Target="/ppt/slides/slide71.xml" Id="Re86c51cee27d42db" /><Relationship Type="http://schemas.openxmlformats.org/officeDocument/2006/relationships/slide" Target="/ppt/slides/slide72.xml" Id="R257d4740529245b2" /><Relationship Type="http://schemas.openxmlformats.org/officeDocument/2006/relationships/slide" Target="/ppt/slides/slide73.xml" Id="R0717207379ee48ab" /><Relationship Type="http://schemas.openxmlformats.org/officeDocument/2006/relationships/slide" Target="/ppt/slides/slide74.xml" Id="Re803cefc0ba64dd3" /><Relationship Type="http://schemas.openxmlformats.org/officeDocument/2006/relationships/slide" Target="/ppt/slides/slide75.xml" Id="Rf200ce19596c4ef4" /><Relationship Type="http://schemas.openxmlformats.org/officeDocument/2006/relationships/slide" Target="/ppt/slides/slide76.xml" Id="R0b8a332322b94c1a" /><Relationship Type="http://schemas.openxmlformats.org/officeDocument/2006/relationships/slide" Target="/ppt/slides/slide77.xml" Id="Rf1bfcd81528b4d5e" /><Relationship Type="http://schemas.openxmlformats.org/officeDocument/2006/relationships/slide" Target="/ppt/slides/slide78.xml" Id="R00a6a7b6d15e496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a939caf31e24a3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74a1a5b08314821" /><Relationship Type="http://schemas.openxmlformats.org/officeDocument/2006/relationships/notesMaster" Target="/ppt/notesMasters/notesMaster1.xml" Id="R01c891bcd12746e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37dd9e1bc924441" /><Relationship Type="http://schemas.openxmlformats.org/officeDocument/2006/relationships/notesMaster" Target="/ppt/notesMasters/notesMaster1.xml" Id="R96a08737152d442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294228ece9c4498" /><Relationship Type="http://schemas.openxmlformats.org/officeDocument/2006/relationships/notesMaster" Target="/ppt/notesMasters/notesMaster1.xml" Id="R17e6aca17bdd49d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3e0e5f7e7de46fa" /><Relationship Type="http://schemas.openxmlformats.org/officeDocument/2006/relationships/notesMaster" Target="/ppt/notesMasters/notesMaster1.xml" Id="R8d88dbfcec994ac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b99568571fd4bf0" /><Relationship Type="http://schemas.openxmlformats.org/officeDocument/2006/relationships/notesMaster" Target="/ppt/notesMasters/notesMaster1.xml" Id="R88f00a0bb6db4d3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ea192a5cbc44047" /><Relationship Type="http://schemas.openxmlformats.org/officeDocument/2006/relationships/notesMaster" Target="/ppt/notesMasters/notesMaster1.xml" Id="Re807368ca96949c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66789d12350474a" /><Relationship Type="http://schemas.openxmlformats.org/officeDocument/2006/relationships/notesMaster" Target="/ppt/notesMasters/notesMaster1.xml" Id="R95bdcfd67da2433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9d8dcdb334b4295" /><Relationship Type="http://schemas.openxmlformats.org/officeDocument/2006/relationships/notesMaster" Target="/ppt/notesMasters/notesMaster1.xml" Id="R87c96e49f91c4f8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743d463572440c4" /><Relationship Type="http://schemas.openxmlformats.org/officeDocument/2006/relationships/notesMaster" Target="/ppt/notesMasters/notesMaster1.xml" Id="R35cea46364e443d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93919964e7245fd" /><Relationship Type="http://schemas.openxmlformats.org/officeDocument/2006/relationships/notesMaster" Target="/ppt/notesMasters/notesMaster1.xml" Id="R76cd0a4ec3bc488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ae414e975b04677" /><Relationship Type="http://schemas.openxmlformats.org/officeDocument/2006/relationships/notesMaster" Target="/ppt/notesMasters/notesMaster1.xml" Id="R0c4765261a00401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693d96b8474458f" /><Relationship Type="http://schemas.openxmlformats.org/officeDocument/2006/relationships/notesMaster" Target="/ppt/notesMasters/notesMaster1.xml" Id="R591701c5f3d943e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d86ec470a4c43c7" /><Relationship Type="http://schemas.openxmlformats.org/officeDocument/2006/relationships/notesMaster" Target="/ppt/notesMasters/notesMaster1.xml" Id="Rc5e68432873f4e23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5ff0624d11b34019" /><Relationship Type="http://schemas.openxmlformats.org/officeDocument/2006/relationships/notesMaster" Target="/ppt/notesMasters/notesMaster1.xml" Id="R1d4d44f00770419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f3370b598a1499b" /><Relationship Type="http://schemas.openxmlformats.org/officeDocument/2006/relationships/notesMaster" Target="/ppt/notesMasters/notesMaster1.xml" Id="R7ed2a39f2390427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960cc3512d5450d" /><Relationship Type="http://schemas.openxmlformats.org/officeDocument/2006/relationships/notesMaster" Target="/ppt/notesMasters/notesMaster1.xml" Id="R7d65394ed4874fc1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4b1d301d17074807" /><Relationship Type="http://schemas.openxmlformats.org/officeDocument/2006/relationships/notesMaster" Target="/ppt/notesMasters/notesMaster1.xml" Id="R5024169da8a8469f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3ffa5bc000e46f5" /><Relationship Type="http://schemas.openxmlformats.org/officeDocument/2006/relationships/notesMaster" Target="/ppt/notesMasters/notesMaster1.xml" Id="Ree5772826d8a48d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afb1c97f43d34601" /><Relationship Type="http://schemas.openxmlformats.org/officeDocument/2006/relationships/notesMaster" Target="/ppt/notesMasters/notesMaster1.xml" Id="Ra9ff90554a974b5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f7bbc6919076437e" /><Relationship Type="http://schemas.openxmlformats.org/officeDocument/2006/relationships/notesMaster" Target="/ppt/notesMasters/notesMaster1.xml" Id="R132d89c6fb0c4d88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a44456e1c6d749b0" /><Relationship Type="http://schemas.openxmlformats.org/officeDocument/2006/relationships/notesMaster" Target="/ppt/notesMasters/notesMaster1.xml" Id="R0de2193d7f52428f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4f264aad847b4d59" /><Relationship Type="http://schemas.openxmlformats.org/officeDocument/2006/relationships/notesMaster" Target="/ppt/notesMasters/notesMaster1.xml" Id="Rea35ebbfe42c477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f22291331894e2c" /><Relationship Type="http://schemas.openxmlformats.org/officeDocument/2006/relationships/notesMaster" Target="/ppt/notesMasters/notesMaster1.xml" Id="R2d164fa8861d41b0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2a424430ce274908" /><Relationship Type="http://schemas.openxmlformats.org/officeDocument/2006/relationships/notesMaster" Target="/ppt/notesMasters/notesMaster1.xml" Id="R23c331f1aafa4fc9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a32a98f7d88543e3" /><Relationship Type="http://schemas.openxmlformats.org/officeDocument/2006/relationships/notesMaster" Target="/ppt/notesMasters/notesMaster1.xml" Id="R76436d373f1a4856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ca45594e84144c09" /><Relationship Type="http://schemas.openxmlformats.org/officeDocument/2006/relationships/notesMaster" Target="/ppt/notesMasters/notesMaster1.xml" Id="Rf3c73d9e9c8f47bc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eec89969e5854c55" /><Relationship Type="http://schemas.openxmlformats.org/officeDocument/2006/relationships/notesMaster" Target="/ppt/notesMasters/notesMaster1.xml" Id="R8ad5906eb9f148ff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5ddec6417f6c4ef1" /><Relationship Type="http://schemas.openxmlformats.org/officeDocument/2006/relationships/notesMaster" Target="/ppt/notesMasters/notesMaster1.xml" Id="R11e1ceac50b64e77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e24d71c5877d40ab" /><Relationship Type="http://schemas.openxmlformats.org/officeDocument/2006/relationships/notesMaster" Target="/ppt/notesMasters/notesMaster1.xml" Id="R592b04d00de44611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885535c15c074f76" /><Relationship Type="http://schemas.openxmlformats.org/officeDocument/2006/relationships/notesMaster" Target="/ppt/notesMasters/notesMaster1.xml" Id="R130ddea53ad84466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bff3ad683e35416d" /><Relationship Type="http://schemas.openxmlformats.org/officeDocument/2006/relationships/notesMaster" Target="/ppt/notesMasters/notesMaster1.xml" Id="R1dbf840d93724c8b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1d862a601aaa4c49" /><Relationship Type="http://schemas.openxmlformats.org/officeDocument/2006/relationships/notesMaster" Target="/ppt/notesMasters/notesMaster1.xml" Id="Rf9f64bacfab641ed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20827f250aea4505" /><Relationship Type="http://schemas.openxmlformats.org/officeDocument/2006/relationships/notesMaster" Target="/ppt/notesMasters/notesMaster1.xml" Id="R324bd18b667c432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96762afc5f84ce9" /><Relationship Type="http://schemas.openxmlformats.org/officeDocument/2006/relationships/notesMaster" Target="/ppt/notesMasters/notesMaster1.xml" Id="R9997323c5dd842d5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a51618219597411c" /><Relationship Type="http://schemas.openxmlformats.org/officeDocument/2006/relationships/notesMaster" Target="/ppt/notesMasters/notesMaster1.xml" Id="R820e0ba5dfce4dc9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8aedb6f7043a41ef" /><Relationship Type="http://schemas.openxmlformats.org/officeDocument/2006/relationships/notesMaster" Target="/ppt/notesMasters/notesMaster1.xml" Id="Ra817884008b44b36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8f2bcd54e84e4053" /><Relationship Type="http://schemas.openxmlformats.org/officeDocument/2006/relationships/notesMaster" Target="/ppt/notesMasters/notesMaster1.xml" Id="Rb82a7c29d66b40ad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74a48aaee7654cdd" /><Relationship Type="http://schemas.openxmlformats.org/officeDocument/2006/relationships/notesMaster" Target="/ppt/notesMasters/notesMaster1.xml" Id="Rd5125ba2adb3414a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0e78f931457d4d39" /><Relationship Type="http://schemas.openxmlformats.org/officeDocument/2006/relationships/notesMaster" Target="/ppt/notesMasters/notesMaster1.xml" Id="R83b898d394654ea7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712aae03a6f14d6e" /><Relationship Type="http://schemas.openxmlformats.org/officeDocument/2006/relationships/notesMaster" Target="/ppt/notesMasters/notesMaster1.xml" Id="R4b0f7a6061f14bed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9dcde6e5e6ef461c" /><Relationship Type="http://schemas.openxmlformats.org/officeDocument/2006/relationships/notesMaster" Target="/ppt/notesMasters/notesMaster1.xml" Id="R0145b85d24694b58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2c8484f863054f08" /><Relationship Type="http://schemas.openxmlformats.org/officeDocument/2006/relationships/notesMaster" Target="/ppt/notesMasters/notesMaster1.xml" Id="Rcfdf437b89434ddf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efbbde4374c842c2" /><Relationship Type="http://schemas.openxmlformats.org/officeDocument/2006/relationships/notesMaster" Target="/ppt/notesMasters/notesMaster1.xml" Id="R2b31d9c97a81487e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c6a1c56f495142d1" /><Relationship Type="http://schemas.openxmlformats.org/officeDocument/2006/relationships/notesMaster" Target="/ppt/notesMasters/notesMaster1.xml" Id="R9af81e0fc533406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d70489f5b344700" /><Relationship Type="http://schemas.openxmlformats.org/officeDocument/2006/relationships/notesMaster" Target="/ppt/notesMasters/notesMaster1.xml" Id="R0f406dd71f124bda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78805d398956430d" /><Relationship Type="http://schemas.openxmlformats.org/officeDocument/2006/relationships/notesMaster" Target="/ppt/notesMasters/notesMaster1.xml" Id="Rcceedf5a9ea24281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060f55471f7d4674" /><Relationship Type="http://schemas.openxmlformats.org/officeDocument/2006/relationships/notesMaster" Target="/ppt/notesMasters/notesMaster1.xml" Id="Ra591a0549ced4f23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56bc19ced79f4fa4" /><Relationship Type="http://schemas.openxmlformats.org/officeDocument/2006/relationships/notesMaster" Target="/ppt/notesMasters/notesMaster1.xml" Id="Rb0ebd4103f7740c1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467aa60a350e46d8" /><Relationship Type="http://schemas.openxmlformats.org/officeDocument/2006/relationships/notesMaster" Target="/ppt/notesMasters/notesMaster1.xml" Id="Rc571ad2a56ee4c75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af4fc76a10104dd8" /><Relationship Type="http://schemas.openxmlformats.org/officeDocument/2006/relationships/notesMaster" Target="/ppt/notesMasters/notesMaster1.xml" Id="Rdb2efc0942f34e98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05f284f7dee74a56" /><Relationship Type="http://schemas.openxmlformats.org/officeDocument/2006/relationships/notesMaster" Target="/ppt/notesMasters/notesMaster1.xml" Id="R55e40112ec6049d4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39f6b3357d9948d4" /><Relationship Type="http://schemas.openxmlformats.org/officeDocument/2006/relationships/notesMaster" Target="/ppt/notesMasters/notesMaster1.xml" Id="Rf14c3d841d284e31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324ff4fd23314357" /><Relationship Type="http://schemas.openxmlformats.org/officeDocument/2006/relationships/notesMaster" Target="/ppt/notesMasters/notesMaster1.xml" Id="Rb7254083d279458b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02ad9b1976cb4ce3" /><Relationship Type="http://schemas.openxmlformats.org/officeDocument/2006/relationships/notesMaster" Target="/ppt/notesMasters/notesMaster1.xml" Id="Re85b2635704a4234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f79d2f59cd4b4bcc" /><Relationship Type="http://schemas.openxmlformats.org/officeDocument/2006/relationships/notesMaster" Target="/ppt/notesMasters/notesMaster1.xml" Id="R873ab80b9d2a485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38d54eed8734d51" /><Relationship Type="http://schemas.openxmlformats.org/officeDocument/2006/relationships/notesMaster" Target="/ppt/notesMasters/notesMaster1.xml" Id="Re7256c7b1ef747d0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9029235572d04fdf" /><Relationship Type="http://schemas.openxmlformats.org/officeDocument/2006/relationships/notesMaster" Target="/ppt/notesMasters/notesMaster1.xml" Id="R62f5e40e66c147db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5b5d5bf5a0564ca3" /><Relationship Type="http://schemas.openxmlformats.org/officeDocument/2006/relationships/notesMaster" Target="/ppt/notesMasters/notesMaster1.xml" Id="R9525eaf276dc4444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fc65386a98d348c1" /><Relationship Type="http://schemas.openxmlformats.org/officeDocument/2006/relationships/notesMaster" Target="/ppt/notesMasters/notesMaster1.xml" Id="R6e492e124926457b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d98cc02477ef4f7b" /><Relationship Type="http://schemas.openxmlformats.org/officeDocument/2006/relationships/notesMaster" Target="/ppt/notesMasters/notesMaster1.xml" Id="R28c6ae8b1d1945e5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838cbde684344829" /><Relationship Type="http://schemas.openxmlformats.org/officeDocument/2006/relationships/notesMaster" Target="/ppt/notesMasters/notesMaster1.xml" Id="Rbd4cb635e0bb46d5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4b8ad0841daa4d68" /><Relationship Type="http://schemas.openxmlformats.org/officeDocument/2006/relationships/notesMaster" Target="/ppt/notesMasters/notesMaster1.xml" Id="Rc4566d8f6b0c48f9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c15617947d844e62" /><Relationship Type="http://schemas.openxmlformats.org/officeDocument/2006/relationships/notesMaster" Target="/ppt/notesMasters/notesMaster1.xml" Id="R86fd4b18707748bc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58f2cb13e4f6441d" /><Relationship Type="http://schemas.openxmlformats.org/officeDocument/2006/relationships/notesMaster" Target="/ppt/notesMasters/notesMaster1.xml" Id="R108fa015bc9245ba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325c68968093416d" /><Relationship Type="http://schemas.openxmlformats.org/officeDocument/2006/relationships/notesMaster" Target="/ppt/notesMasters/notesMaster1.xml" Id="R94c7762a100c44bf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dd3ef798e1b44d29" /><Relationship Type="http://schemas.openxmlformats.org/officeDocument/2006/relationships/notesMaster" Target="/ppt/notesMasters/notesMaster1.xml" Id="R3f1081b04ef6466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3249dcbe9414526" /><Relationship Type="http://schemas.openxmlformats.org/officeDocument/2006/relationships/notesMaster" Target="/ppt/notesMasters/notesMaster1.xml" Id="R889c3ac4428540b5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d734d1d405964dea" /><Relationship Type="http://schemas.openxmlformats.org/officeDocument/2006/relationships/notesMaster" Target="/ppt/notesMasters/notesMaster1.xml" Id="R7a69487a6b9d4f67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653701f9d65247bf" /><Relationship Type="http://schemas.openxmlformats.org/officeDocument/2006/relationships/notesMaster" Target="/ppt/notesMasters/notesMaster1.xml" Id="R42dddf3cae0949af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f0c760b7084248bd" /><Relationship Type="http://schemas.openxmlformats.org/officeDocument/2006/relationships/notesMaster" Target="/ppt/notesMasters/notesMaster1.xml" Id="R81e9d03a18f9498b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648fba0ad1d2448f" /><Relationship Type="http://schemas.openxmlformats.org/officeDocument/2006/relationships/notesMaster" Target="/ppt/notesMasters/notesMaster1.xml" Id="R09de8d5f451b4418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4fd8e3d9f0ce4449" /><Relationship Type="http://schemas.openxmlformats.org/officeDocument/2006/relationships/notesMaster" Target="/ppt/notesMasters/notesMaster1.xml" Id="R5125923db719438b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d1a28794f0514a6d" /><Relationship Type="http://schemas.openxmlformats.org/officeDocument/2006/relationships/notesMaster" Target="/ppt/notesMasters/notesMaster1.xml" Id="R7884f7db7c6f4963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9ff4a8e9e0ac4589" /><Relationship Type="http://schemas.openxmlformats.org/officeDocument/2006/relationships/notesMaster" Target="/ppt/notesMasters/notesMaster1.xml" Id="Ra110c499d431470c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128a9594189b480f" /><Relationship Type="http://schemas.openxmlformats.org/officeDocument/2006/relationships/notesMaster" Target="/ppt/notesMasters/notesMaster1.xml" Id="Rf4337a4e3bea488f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b55fa2042d5c4628" /><Relationship Type="http://schemas.openxmlformats.org/officeDocument/2006/relationships/notesMaster" Target="/ppt/notesMasters/notesMaster1.xml" Id="Rf4ea808b1aa9414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b72c9c28a0944b3" /><Relationship Type="http://schemas.openxmlformats.org/officeDocument/2006/relationships/notesMaster" Target="/ppt/notesMasters/notesMaster1.xml" Id="Rae3e8c3bc4e146d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d5346205e6c45fa" /><Relationship Type="http://schemas.openxmlformats.org/officeDocument/2006/relationships/notesMaster" Target="/ppt/notesMasters/notesMaster1.xml" Id="R03193634a610473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https://go.boarddocs.com/co/bvsd/Board.nsf/pfiles/DXBFUX40E0C7/$file/Resilient%20Schools%20Proposal%20FINAL%2008-25-2026%20(1).pdf</a:t>
            </a:r>
          </a:p>
          <a:p xmlns:a="http://schemas.openxmlformats.org/drawingml/2006/main">
            <a:r>
              <a:t>- https://www.bvsd.org/fs/resource-manager/view/a3084131-2460-4b0e-b752-d0f82216f12d</a:t>
            </a:r>
          </a:p>
          <a:p xmlns:a="http://schemas.openxmlformats.org/drawingml/2006/main">
            <a:r>
              <a:t>- https://www.bvsd.org/current-topics/declining-enrollment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Calculations: $3.5–$4.0M / $440.114931M = 0.80–0.91%. Local tax sources: 19.9% + 61.6% + 3.4% = 84.9%.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https://www.bvsd.org/fs/resource-manager/view/a3084131-2460-4b0e-b752-d0f82216f12d</a:t>
            </a:r>
          </a:p>
          <a:p xmlns:a="http://schemas.openxmlformats.org/drawingml/2006/main">
            <a:r>
              <a:t>- https://go.boarddocs.com/co/bvsd/Board.nsf/pfiles/DXBFUX40E0C7/$file/Resilient%20Schools%20Proposal%20FINAL%2008-25-2026%20(1).pdf</a:t>
            </a:r>
          </a:p>
          <a:p xmlns:a="http://schemas.openxmlformats.org/drawingml/2006/main">
            <a:r>
              <a:t>- https://boulderreportinglab.org/2026/08/25/bvsd-proposes-closing-four-elementary-schools-in-sweeping-consolidation-plan/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https://go.boarddocs.com/co/bvsd/Board.nsf/pfiles/DXBFUX40E0C7/$file/Resilient%20Schools%20Proposal%20FINAL%2008-25-2026%20(1).pdf</a:t>
            </a:r>
          </a:p>
          <a:p xmlns:a="http://schemas.openxmlformats.org/drawingml/2006/main">
            <a:r>
              <a:t>- https://www.bvsd.org/fs/resource-manager/view/a3084131-2460-4b0e-b752-d0f82216f12d</a:t>
            </a:r>
          </a:p>
          <a:p xmlns:a="http://schemas.openxmlformats.org/drawingml/2006/main">
            <a:r>
              <a:t>- https://www.bvsd.org/current-topics/declining-enrollment</a:t>
            </a:r>
          </a:p>
          <a:p xmlns:a="http://schemas.openxmlformats.org/drawingml/2006/main">
            <a:r>
              <a:t>- https://boulderreportinglab.org/2026/08/25/bvsd-proposes-closing-four-elementary-schools-in-sweeping-consolidation-plan/</a:t>
            </a:r>
          </a:p>
          <a:p xmlns:a="http://schemas.openxmlformats.org/drawingml/2006/main">
            <a:r>
              <a:t>- https://www.ed.gov/media/document/descriptive-evaluation-of-federal-class-size-reduction-program-final-report-2004-107010.pdf</a:t>
            </a:r>
          </a:p>
          <a:p xmlns:a="http://schemas.openxmlformats.org/drawingml/2006/main">
            <a:r>
              <a:t>- https://www.researchforaction.org/wp-content/uploads/2024/06/revisiting-research-on-school-closings-key-learnings-for-district-and-community-leaders.pdf</a:t>
            </a:r>
          </a:p>
          <a:p xmlns:a="http://schemas.openxmlformats.org/drawingml/2006/main">
            <a:r>
              <a:t>- https://nces.ed.gov/pubs2003/fim/ch_3.asp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User-supplied: BVSD Board Union Solutions Brief (September 2, 2026)</a:t>
            </a:r>
          </a:p>
          <a:p xmlns:a="http://schemas.openxmlformats.org/drawingml/2006/main">
            <a:r>
              <a:t>- BVSD Collective Bargaining and Staffing Cliffs Board Brief (September 2026)</a:t>
            </a:r>
          </a:p>
          <a:p xmlns:a="http://schemas.openxmlformats.org/drawingml/2006/main">
            <a:r>
              <a:t>- BVSD 2026-27 Proposed Budget, School Allocation Formulas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4e548e8164a8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e24483f4dca4812" /><Relationship Type="http://schemas.openxmlformats.org/officeDocument/2006/relationships/slideLayout" Target="/ppt/slideLayouts/slideLayout1.xml" Id="R709c3367410f429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c3367410f429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a81937f4a4fe1" /><Relationship Type="http://schemas.openxmlformats.org/officeDocument/2006/relationships/notesSlide" Target="/ppt/notesSlides/notesSlide1.xml" Id="R327b6fd14eb84e8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5eb523d24eb5" /><Relationship Type="http://schemas.openxmlformats.org/officeDocument/2006/relationships/image" Target="/ppt/media/image8.png" Id="R14b0eee542a94368" /><Relationship Type="http://schemas.openxmlformats.org/officeDocument/2006/relationships/notesSlide" Target="/ppt/notesSlides/notesSlide10.xml" Id="R4672304775fa450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b3de3689a463a" /><Relationship Type="http://schemas.openxmlformats.org/officeDocument/2006/relationships/image" Target="/ppt/media/image9.png" Id="R24aa12fa50d3475e" /><Relationship Type="http://schemas.openxmlformats.org/officeDocument/2006/relationships/notesSlide" Target="/ppt/notesSlides/notesSlide11.xml" Id="R091d064260d34bc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19a5c55d4ee2" /><Relationship Type="http://schemas.openxmlformats.org/officeDocument/2006/relationships/image" Target="/ppt/media/image10.png" Id="R062987ef9e174429" /><Relationship Type="http://schemas.openxmlformats.org/officeDocument/2006/relationships/notesSlide" Target="/ppt/notesSlides/notesSlide12.xml" Id="R721e226a310f4fb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f6f805d244ddb" /><Relationship Type="http://schemas.openxmlformats.org/officeDocument/2006/relationships/image" Target="/ppt/media/image11.png" Id="R63dc3ebe54a44d00" /><Relationship Type="http://schemas.openxmlformats.org/officeDocument/2006/relationships/notesSlide" Target="/ppt/notesSlides/notesSlide13.xml" Id="R4a8c57a3cdf14e8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a3913a8f94638" /><Relationship Type="http://schemas.openxmlformats.org/officeDocument/2006/relationships/image" Target="/ppt/media/image12.png" Id="R45fb63c94b3e49f6" /><Relationship Type="http://schemas.openxmlformats.org/officeDocument/2006/relationships/notesSlide" Target="/ppt/notesSlides/notesSlide14.xml" Id="R46ec289252c048b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3d1f6f4b049c1" /><Relationship Type="http://schemas.openxmlformats.org/officeDocument/2006/relationships/image" Target="/ppt/media/image13.png" Id="Rbd92293481214fe5" /><Relationship Type="http://schemas.openxmlformats.org/officeDocument/2006/relationships/notesSlide" Target="/ppt/notesSlides/notesSlide15.xml" Id="R88c8f53a2e7e41d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358e525a04cfa" /><Relationship Type="http://schemas.openxmlformats.org/officeDocument/2006/relationships/image" Target="/ppt/media/image14.png" Id="Rf99b33e51e314d4a" /><Relationship Type="http://schemas.openxmlformats.org/officeDocument/2006/relationships/notesSlide" Target="/ppt/notesSlides/notesSlide16.xml" Id="Rca372ae0602946e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87ea69bc4a93" /><Relationship Type="http://schemas.openxmlformats.org/officeDocument/2006/relationships/image" Target="/ppt/media/image15.png" Id="Rd5055cf66b834e8e" /><Relationship Type="http://schemas.openxmlformats.org/officeDocument/2006/relationships/notesSlide" Target="/ppt/notesSlides/notesSlide17.xml" Id="R87a39e6a3a90435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abd3f50ce4137" /><Relationship Type="http://schemas.openxmlformats.org/officeDocument/2006/relationships/image" Target="/ppt/media/image16.png" Id="R3db935462d0447ee" /><Relationship Type="http://schemas.openxmlformats.org/officeDocument/2006/relationships/notesSlide" Target="/ppt/notesSlides/notesSlide18.xml" Id="Rd751fe5ef15446e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30746e6d4e08" /><Relationship Type="http://schemas.openxmlformats.org/officeDocument/2006/relationships/image" Target="/ppt/media/image17.png" Id="Rd7c9f52d0da34f20" /><Relationship Type="http://schemas.openxmlformats.org/officeDocument/2006/relationships/notesSlide" Target="/ppt/notesSlides/notesSlide19.xml" Id="Rff8063eb2665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14e117040498b" /><Relationship Type="http://schemas.openxmlformats.org/officeDocument/2006/relationships/notesSlide" Target="/ppt/notesSlides/notesSlide2.xml" Id="Rbb06332ecb3448a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5541d6a54234" /><Relationship Type="http://schemas.openxmlformats.org/officeDocument/2006/relationships/image" Target="/ppt/media/image18.png" Id="R348eec4c905a436a" /><Relationship Type="http://schemas.openxmlformats.org/officeDocument/2006/relationships/notesSlide" Target="/ppt/notesSlides/notesSlide20.xml" Id="R81f3cf808a1444d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35c24d4f4f93" /><Relationship Type="http://schemas.openxmlformats.org/officeDocument/2006/relationships/image" Target="/ppt/media/image19.png" Id="R29ab91dc122942e5" /><Relationship Type="http://schemas.openxmlformats.org/officeDocument/2006/relationships/notesSlide" Target="/ppt/notesSlides/notesSlide21.xml" Id="R2787acf0fb64471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1cf8f15044d41" /><Relationship Type="http://schemas.openxmlformats.org/officeDocument/2006/relationships/image" Target="/ppt/media/image20.png" Id="R5997d2371c564213" /><Relationship Type="http://schemas.openxmlformats.org/officeDocument/2006/relationships/notesSlide" Target="/ppt/notesSlides/notesSlide22.xml" Id="Rd5e57a5398ec4ae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40948feb14dc1" /><Relationship Type="http://schemas.openxmlformats.org/officeDocument/2006/relationships/image" Target="/ppt/media/image21.png" Id="R8bc40cc6d6564dc0" /><Relationship Type="http://schemas.openxmlformats.org/officeDocument/2006/relationships/notesSlide" Target="/ppt/notesSlides/notesSlide23.xml" Id="R9fac86b58fb5405d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718def62f494c" /><Relationship Type="http://schemas.openxmlformats.org/officeDocument/2006/relationships/image" Target="/ppt/media/image22.png" Id="R0764811027fa4f49" /><Relationship Type="http://schemas.openxmlformats.org/officeDocument/2006/relationships/notesSlide" Target="/ppt/notesSlides/notesSlide24.xml" Id="Rdab7ace7112d4305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a3c35bdb94023" /><Relationship Type="http://schemas.openxmlformats.org/officeDocument/2006/relationships/image" Target="/ppt/media/image23.png" Id="R56fba28a71724579" /><Relationship Type="http://schemas.openxmlformats.org/officeDocument/2006/relationships/notesSlide" Target="/ppt/notesSlides/notesSlide25.xml" Id="Rcdd436f6526441d5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0f69baec141bd" /><Relationship Type="http://schemas.openxmlformats.org/officeDocument/2006/relationships/image" Target="/ppt/media/image24.png" Id="R15d6f7e6686a4d45" /><Relationship Type="http://schemas.openxmlformats.org/officeDocument/2006/relationships/notesSlide" Target="/ppt/notesSlides/notesSlide26.xml" Id="R393814f3ad164107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6e6d9f805446b" /><Relationship Type="http://schemas.openxmlformats.org/officeDocument/2006/relationships/image" Target="/ppt/media/image25.png" Id="R88e1122971984086" /><Relationship Type="http://schemas.openxmlformats.org/officeDocument/2006/relationships/notesSlide" Target="/ppt/notesSlides/notesSlide27.xml" Id="R1f50b7294a514f33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1241c4df42c6" /><Relationship Type="http://schemas.openxmlformats.org/officeDocument/2006/relationships/image" Target="/ppt/media/image26.png" Id="R4c985024508a40ed" /><Relationship Type="http://schemas.openxmlformats.org/officeDocument/2006/relationships/notesSlide" Target="/ppt/notesSlides/notesSlide28.xml" Id="R24c7001e5a1643f4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c2ccc28414520" /><Relationship Type="http://schemas.openxmlformats.org/officeDocument/2006/relationships/image" Target="/ppt/media/image27.png" Id="Rf559996b384b42cf" /><Relationship Type="http://schemas.openxmlformats.org/officeDocument/2006/relationships/notesSlide" Target="/ppt/notesSlides/notesSlide29.xml" Id="Rf74c1b35b1d9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12ce58b72427c" /><Relationship Type="http://schemas.openxmlformats.org/officeDocument/2006/relationships/image" Target="/ppt/media/image.png" Id="R23869fe727f243bd" /><Relationship Type="http://schemas.openxmlformats.org/officeDocument/2006/relationships/notesSlide" Target="/ppt/notesSlides/notesSlide3.xml" Id="R79a3f538709245ba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79ee002e46ec" /><Relationship Type="http://schemas.openxmlformats.org/officeDocument/2006/relationships/image" Target="/ppt/media/image28.png" Id="R5425abf0bf924db8" /><Relationship Type="http://schemas.openxmlformats.org/officeDocument/2006/relationships/notesSlide" Target="/ppt/notesSlides/notesSlide30.xml" Id="R54dde06fecc748b0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af1e548774e28" /><Relationship Type="http://schemas.openxmlformats.org/officeDocument/2006/relationships/image" Target="/ppt/media/image29.png" Id="Rfafacca806894348" /><Relationship Type="http://schemas.openxmlformats.org/officeDocument/2006/relationships/notesSlide" Target="/ppt/notesSlides/notesSlide31.xml" Id="R9d8ae85a97254507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221a1e9d3428d" /><Relationship Type="http://schemas.openxmlformats.org/officeDocument/2006/relationships/image" Target="/ppt/media/image30.png" Id="R47f2463611f44016" /><Relationship Type="http://schemas.openxmlformats.org/officeDocument/2006/relationships/notesSlide" Target="/ppt/notesSlides/notesSlide32.xml" Id="Rb9c35dd81f224ee7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ad6660dec448c" /><Relationship Type="http://schemas.openxmlformats.org/officeDocument/2006/relationships/image" Target="/ppt/media/image31.png" Id="R0c568e70daf94fc9" /><Relationship Type="http://schemas.openxmlformats.org/officeDocument/2006/relationships/notesSlide" Target="/ppt/notesSlides/notesSlide33.xml" Id="R5c288ee28fb74649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592c0680d4f0a" /><Relationship Type="http://schemas.openxmlformats.org/officeDocument/2006/relationships/image" Target="/ppt/media/image32.png" Id="R8820992426044d63" /><Relationship Type="http://schemas.openxmlformats.org/officeDocument/2006/relationships/notesSlide" Target="/ppt/notesSlides/notesSlide34.xml" Id="R5dc05128b7ec4c9d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f55fbeddf42ca" /><Relationship Type="http://schemas.openxmlformats.org/officeDocument/2006/relationships/image" Target="/ppt/media/image33.png" Id="R9d744f7096a146d6" /><Relationship Type="http://schemas.openxmlformats.org/officeDocument/2006/relationships/notesSlide" Target="/ppt/notesSlides/notesSlide35.xml" Id="Ref1557e17443489e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df7348774507" /><Relationship Type="http://schemas.openxmlformats.org/officeDocument/2006/relationships/image" Target="/ppt/media/image34.png" Id="R70317fbd39334269" /><Relationship Type="http://schemas.openxmlformats.org/officeDocument/2006/relationships/notesSlide" Target="/ppt/notesSlides/notesSlide36.xml" Id="R431821ff2bf047b4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796c55a6e4a8f" /><Relationship Type="http://schemas.openxmlformats.org/officeDocument/2006/relationships/image" Target="/ppt/media/image35.png" Id="R972fe6045135430e" /><Relationship Type="http://schemas.openxmlformats.org/officeDocument/2006/relationships/notesSlide" Target="/ppt/notesSlides/notesSlide37.xml" Id="R7fd6d7f769684d24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bd153f934986" /><Relationship Type="http://schemas.openxmlformats.org/officeDocument/2006/relationships/image" Target="/ppt/media/image36.png" Id="R91aca8f267f84b62" /><Relationship Type="http://schemas.openxmlformats.org/officeDocument/2006/relationships/notesSlide" Target="/ppt/notesSlides/notesSlide38.xml" Id="R9293ab54ecc24907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7a66a9e94aa0" /><Relationship Type="http://schemas.openxmlformats.org/officeDocument/2006/relationships/image" Target="/ppt/media/image37.png" Id="R5e6c5b61f90c4340" /><Relationship Type="http://schemas.openxmlformats.org/officeDocument/2006/relationships/notesSlide" Target="/ppt/notesSlides/notesSlide39.xml" Id="Rb18a70c1f640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a2afa43be4b8b" /><Relationship Type="http://schemas.openxmlformats.org/officeDocument/2006/relationships/image" Target="/ppt/media/image2.png" Id="Rbde484405a3d43f6" /><Relationship Type="http://schemas.openxmlformats.org/officeDocument/2006/relationships/notesSlide" Target="/ppt/notesSlides/notesSlide4.xml" Id="R64cb3f6ef9964124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77d4cb6464672" /><Relationship Type="http://schemas.openxmlformats.org/officeDocument/2006/relationships/image" Target="/ppt/media/image38.png" Id="R316469b558584a61" /><Relationship Type="http://schemas.openxmlformats.org/officeDocument/2006/relationships/notesSlide" Target="/ppt/notesSlides/notesSlide40.xml" Id="Rc526a697909c4cb1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71794ee7c4a36" /><Relationship Type="http://schemas.openxmlformats.org/officeDocument/2006/relationships/image" Target="/ppt/media/image39.png" Id="Rc42c32e45cff478a" /><Relationship Type="http://schemas.openxmlformats.org/officeDocument/2006/relationships/notesSlide" Target="/ppt/notesSlides/notesSlide41.xml" Id="R29b4fb2a8312460d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8f89a03d4475" /><Relationship Type="http://schemas.openxmlformats.org/officeDocument/2006/relationships/image" Target="/ppt/media/image40.png" Id="R9651d792e7504ff2" /><Relationship Type="http://schemas.openxmlformats.org/officeDocument/2006/relationships/notesSlide" Target="/ppt/notesSlides/notesSlide42.xml" Id="Rc058fe1a8a7a4c8a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94d8e3277433c" /><Relationship Type="http://schemas.openxmlformats.org/officeDocument/2006/relationships/image" Target="/ppt/media/image41.png" Id="Rf371bb79889f4124" /><Relationship Type="http://schemas.openxmlformats.org/officeDocument/2006/relationships/notesSlide" Target="/ppt/notesSlides/notesSlide43.xml" Id="Rfad80bf409c7498d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81aefe5674b52" /><Relationship Type="http://schemas.openxmlformats.org/officeDocument/2006/relationships/image" Target="/ppt/media/image42.png" Id="R3b28a2be543e4924" /><Relationship Type="http://schemas.openxmlformats.org/officeDocument/2006/relationships/notesSlide" Target="/ppt/notesSlides/notesSlide44.xml" Id="R5d9b36aeadc94dcc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cd88297b84d23" /><Relationship Type="http://schemas.openxmlformats.org/officeDocument/2006/relationships/image" Target="/ppt/media/image43.png" Id="R0a4ceb38ff764fbc" /><Relationship Type="http://schemas.openxmlformats.org/officeDocument/2006/relationships/notesSlide" Target="/ppt/notesSlides/notesSlide45.xml" Id="Rf82c809dc2c04078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41b53b0b4e34" /><Relationship Type="http://schemas.openxmlformats.org/officeDocument/2006/relationships/image" Target="/ppt/media/image44.png" Id="Ra83c2830523045b2" /><Relationship Type="http://schemas.openxmlformats.org/officeDocument/2006/relationships/notesSlide" Target="/ppt/notesSlides/notesSlide46.xml" Id="R1b13edaeb9f24683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0b5637df5497b" /><Relationship Type="http://schemas.openxmlformats.org/officeDocument/2006/relationships/image" Target="/ppt/media/image45.png" Id="R1b80cebb44764aac" /><Relationship Type="http://schemas.openxmlformats.org/officeDocument/2006/relationships/notesSlide" Target="/ppt/notesSlides/notesSlide47.xml" Id="R3cde8b3a082b4eb1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77f0e1c94f61" /><Relationship Type="http://schemas.openxmlformats.org/officeDocument/2006/relationships/image" Target="/ppt/media/image46.png" Id="Re58eca36fc63434a" /><Relationship Type="http://schemas.openxmlformats.org/officeDocument/2006/relationships/notesSlide" Target="/ppt/notesSlides/notesSlide48.xml" Id="R9e1eaf88263a4a24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0af2faa64a13" /><Relationship Type="http://schemas.openxmlformats.org/officeDocument/2006/relationships/image" Target="/ppt/media/image47.png" Id="Re3bd545cf4a34ea1" /><Relationship Type="http://schemas.openxmlformats.org/officeDocument/2006/relationships/notesSlide" Target="/ppt/notesSlides/notesSlide49.xml" Id="R855d757050e54d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4eeff63943ae" /><Relationship Type="http://schemas.openxmlformats.org/officeDocument/2006/relationships/image" Target="/ppt/media/image3.png" Id="Raf3aa686866f4eeb" /><Relationship Type="http://schemas.openxmlformats.org/officeDocument/2006/relationships/notesSlide" Target="/ppt/notesSlides/notesSlide5.xml" Id="R5848c388b39a4c87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bcf813d1f4826" /><Relationship Type="http://schemas.openxmlformats.org/officeDocument/2006/relationships/image" Target="/ppt/media/image48.png" Id="R82d78b3efa9647f0" /><Relationship Type="http://schemas.openxmlformats.org/officeDocument/2006/relationships/notesSlide" Target="/ppt/notesSlides/notesSlide50.xml" Id="R9678e81196cc4e44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710d29ce478d" /><Relationship Type="http://schemas.openxmlformats.org/officeDocument/2006/relationships/image" Target="/ppt/media/image49.png" Id="R91ce0b1f24344805" /><Relationship Type="http://schemas.openxmlformats.org/officeDocument/2006/relationships/notesSlide" Target="/ppt/notesSlides/notesSlide51.xml" Id="R022f41a3a78546fa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4b2324aff4230" /><Relationship Type="http://schemas.openxmlformats.org/officeDocument/2006/relationships/image" Target="/ppt/media/image50.png" Id="R8a0fe831656b4bb2" /><Relationship Type="http://schemas.openxmlformats.org/officeDocument/2006/relationships/notesSlide" Target="/ppt/notesSlides/notesSlide52.xml" Id="Rf25097900d9048f2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8ec9040be4259" /><Relationship Type="http://schemas.openxmlformats.org/officeDocument/2006/relationships/image" Target="/ppt/media/image51.png" Id="R22e411f853754271" /><Relationship Type="http://schemas.openxmlformats.org/officeDocument/2006/relationships/notesSlide" Target="/ppt/notesSlides/notesSlide53.xml" Id="R22811da484bc4bb7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db81b1e394a21" /><Relationship Type="http://schemas.openxmlformats.org/officeDocument/2006/relationships/image" Target="/ppt/media/image52.png" Id="Rb14f60913d194aec" /><Relationship Type="http://schemas.openxmlformats.org/officeDocument/2006/relationships/notesSlide" Target="/ppt/notesSlides/notesSlide54.xml" Id="Raa32902605fb482f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646c8d7784d33" /><Relationship Type="http://schemas.openxmlformats.org/officeDocument/2006/relationships/image" Target="/ppt/media/image53.png" Id="R7dd0db845a434f49" /><Relationship Type="http://schemas.openxmlformats.org/officeDocument/2006/relationships/notesSlide" Target="/ppt/notesSlides/notesSlide55.xml" Id="Rd8d7c9a9df70468a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b4b31b3234771" /><Relationship Type="http://schemas.openxmlformats.org/officeDocument/2006/relationships/image" Target="/ppt/media/image54.png" Id="R80c7c556b51248dd" /><Relationship Type="http://schemas.openxmlformats.org/officeDocument/2006/relationships/notesSlide" Target="/ppt/notesSlides/notesSlide56.xml" Id="Rbdaf83f60a2f4dc9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8e346c224ebd" /><Relationship Type="http://schemas.openxmlformats.org/officeDocument/2006/relationships/image" Target="/ppt/media/image55.png" Id="R1eb8e11b0d2b4358" /><Relationship Type="http://schemas.openxmlformats.org/officeDocument/2006/relationships/notesSlide" Target="/ppt/notesSlides/notesSlide57.xml" Id="R4c126de53c4e4d5a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5829a87e4bd3" /><Relationship Type="http://schemas.openxmlformats.org/officeDocument/2006/relationships/image" Target="/ppt/media/image56.png" Id="R932f11de605440c0" /><Relationship Type="http://schemas.openxmlformats.org/officeDocument/2006/relationships/notesSlide" Target="/ppt/notesSlides/notesSlide58.xml" Id="R0d26a9f180744c7d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85ce50e974a46" /><Relationship Type="http://schemas.openxmlformats.org/officeDocument/2006/relationships/image" Target="/ppt/media/image57.png" Id="Raeff35974fc74d82" /><Relationship Type="http://schemas.openxmlformats.org/officeDocument/2006/relationships/notesSlide" Target="/ppt/notesSlides/notesSlide59.xml" Id="Rd1e2ccbc709e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d97050bc04e21" /><Relationship Type="http://schemas.openxmlformats.org/officeDocument/2006/relationships/image" Target="/ppt/media/image4.png" Id="Ra925201e80a74b6b" /><Relationship Type="http://schemas.openxmlformats.org/officeDocument/2006/relationships/notesSlide" Target="/ppt/notesSlides/notesSlide6.xml" Id="R0ef1dc0fae7c42f2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b8dd6c6b412a" /><Relationship Type="http://schemas.openxmlformats.org/officeDocument/2006/relationships/image" Target="/ppt/media/image58.png" Id="Ra40fe41b3ec340d2" /><Relationship Type="http://schemas.openxmlformats.org/officeDocument/2006/relationships/notesSlide" Target="/ppt/notesSlides/notesSlide60.xml" Id="Rdd372a89bb1f4f33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bc648c344709" /><Relationship Type="http://schemas.openxmlformats.org/officeDocument/2006/relationships/image" Target="/ppt/media/image59.png" Id="R6c1438b89a1f4487" /><Relationship Type="http://schemas.openxmlformats.org/officeDocument/2006/relationships/notesSlide" Target="/ppt/notesSlides/notesSlide61.xml" Id="R904d6f7d7f064f58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a4c0e152942f6" /><Relationship Type="http://schemas.openxmlformats.org/officeDocument/2006/relationships/image" Target="/ppt/media/image60.png" Id="Rdb7913f7d4ca490f" /><Relationship Type="http://schemas.openxmlformats.org/officeDocument/2006/relationships/notesSlide" Target="/ppt/notesSlides/notesSlide62.xml" Id="R4224c42bec824104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3c5d3418f487e" /><Relationship Type="http://schemas.openxmlformats.org/officeDocument/2006/relationships/image" Target="/ppt/media/image61.png" Id="R7acbaf66eb1a4285" /><Relationship Type="http://schemas.openxmlformats.org/officeDocument/2006/relationships/notesSlide" Target="/ppt/notesSlides/notesSlide63.xml" Id="Reb2a8d04f0e54cb4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682d5b46549a3" /><Relationship Type="http://schemas.openxmlformats.org/officeDocument/2006/relationships/image" Target="/ppt/media/image62.png" Id="R7b99009a21ff4428" /><Relationship Type="http://schemas.openxmlformats.org/officeDocument/2006/relationships/notesSlide" Target="/ppt/notesSlides/notesSlide64.xml" Id="Raa7de0e3b3cc43e1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dcf6c6ac446ae" /><Relationship Type="http://schemas.openxmlformats.org/officeDocument/2006/relationships/image" Target="/ppt/media/image63.png" Id="R306e39fa79164e01" /><Relationship Type="http://schemas.openxmlformats.org/officeDocument/2006/relationships/notesSlide" Target="/ppt/notesSlides/notesSlide65.xml" Id="Ra16c244f51774b27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89a115bf4810" /><Relationship Type="http://schemas.openxmlformats.org/officeDocument/2006/relationships/image" Target="/ppt/media/image64.png" Id="R3988828573314a26" /><Relationship Type="http://schemas.openxmlformats.org/officeDocument/2006/relationships/notesSlide" Target="/ppt/notesSlides/notesSlide66.xml" Id="Rf98a65486aae4812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3e3ca0d054484" /><Relationship Type="http://schemas.openxmlformats.org/officeDocument/2006/relationships/image" Target="/ppt/media/image65.png" Id="R90b6edad24424ce1" /><Relationship Type="http://schemas.openxmlformats.org/officeDocument/2006/relationships/notesSlide" Target="/ppt/notesSlides/notesSlide67.xml" Id="Rf43e931b6d2641b9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0c0a74adf4e45" /><Relationship Type="http://schemas.openxmlformats.org/officeDocument/2006/relationships/image" Target="/ppt/media/image66.png" Id="Rc6fdd561f57e4018" /><Relationship Type="http://schemas.openxmlformats.org/officeDocument/2006/relationships/notesSlide" Target="/ppt/notesSlides/notesSlide68.xml" Id="R2059ea1effe84948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65c489371450b" /><Relationship Type="http://schemas.openxmlformats.org/officeDocument/2006/relationships/image" Target="/ppt/media/image67.png" Id="R1bafabb4f7654c00" /><Relationship Type="http://schemas.openxmlformats.org/officeDocument/2006/relationships/notesSlide" Target="/ppt/notesSlides/notesSlide69.xml" Id="Ra655f8c2e586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a9cfba114bd4" /><Relationship Type="http://schemas.openxmlformats.org/officeDocument/2006/relationships/image" Target="/ppt/media/image5.png" Id="R08bb1eadc6a84e44" /><Relationship Type="http://schemas.openxmlformats.org/officeDocument/2006/relationships/notesSlide" Target="/ppt/notesSlides/notesSlide7.xml" Id="R2f0f8d1d5d984dcf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b7719ada4914" /><Relationship Type="http://schemas.openxmlformats.org/officeDocument/2006/relationships/image" Target="/ppt/media/image68.png" Id="Rbd1bad95004f4dd9" /><Relationship Type="http://schemas.openxmlformats.org/officeDocument/2006/relationships/notesSlide" Target="/ppt/notesSlides/notesSlide70.xml" Id="R43d437f3f89845e9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61c243efe48e6" /><Relationship Type="http://schemas.openxmlformats.org/officeDocument/2006/relationships/image" Target="/ppt/media/image69.png" Id="R5a54b9ff1bdf4f74" /><Relationship Type="http://schemas.openxmlformats.org/officeDocument/2006/relationships/notesSlide" Target="/ppt/notesSlides/notesSlide71.xml" Id="Ra823a3e4f4d14f0a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da5597ed4aef" /><Relationship Type="http://schemas.openxmlformats.org/officeDocument/2006/relationships/image" Target="/ppt/media/image70.png" Id="Ra682fb23856a4fe6" /><Relationship Type="http://schemas.openxmlformats.org/officeDocument/2006/relationships/notesSlide" Target="/ppt/notesSlides/notesSlide72.xml" Id="Rccd39c1cc6f648f8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1a2fac4474920" /><Relationship Type="http://schemas.openxmlformats.org/officeDocument/2006/relationships/image" Target="/ppt/media/image71.png" Id="R2e283227c219448a" /><Relationship Type="http://schemas.openxmlformats.org/officeDocument/2006/relationships/notesSlide" Target="/ppt/notesSlides/notesSlide73.xml" Id="R126e21e459d249fd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1ad0ab4c4f30" /><Relationship Type="http://schemas.openxmlformats.org/officeDocument/2006/relationships/image" Target="/ppt/media/image72.png" Id="Ra77d4a8f70924cd5" /><Relationship Type="http://schemas.openxmlformats.org/officeDocument/2006/relationships/notesSlide" Target="/ppt/notesSlides/notesSlide74.xml" Id="Rfcf77b092b0d4c6a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40e750754358" /><Relationship Type="http://schemas.openxmlformats.org/officeDocument/2006/relationships/image" Target="/ppt/media/image73.png" Id="R36a0280bca0b467e" /><Relationship Type="http://schemas.openxmlformats.org/officeDocument/2006/relationships/notesSlide" Target="/ppt/notesSlides/notesSlide75.xml" Id="R4b2c2a385b7f4365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0e9f746984c60" /><Relationship Type="http://schemas.openxmlformats.org/officeDocument/2006/relationships/image" Target="/ppt/media/image74.png" Id="Rbb72a84d07674aeb" /><Relationship Type="http://schemas.openxmlformats.org/officeDocument/2006/relationships/notesSlide" Target="/ppt/notesSlides/notesSlide76.xml" Id="Rc337e64a12134bd6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370a0f60d4243" /><Relationship Type="http://schemas.openxmlformats.org/officeDocument/2006/relationships/image" Target="/ppt/media/image75.png" Id="R67c90192d49d4911" /><Relationship Type="http://schemas.openxmlformats.org/officeDocument/2006/relationships/notesSlide" Target="/ppt/notesSlides/notesSlide77.xml" Id="R0134a168b15848db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445d85b634f76" /><Relationship Type="http://schemas.openxmlformats.org/officeDocument/2006/relationships/notesSlide" Target="/ppt/notesSlides/notesSlide78.xml" Id="R149812b47c76454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34549e7f54985" /><Relationship Type="http://schemas.openxmlformats.org/officeDocument/2006/relationships/image" Target="/ppt/media/image6.png" Id="R8e80c3a8043d4fe8" /><Relationship Type="http://schemas.openxmlformats.org/officeDocument/2006/relationships/notesSlide" Target="/ppt/notesSlides/notesSlide8.xml" Id="R02075d5362744c4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f3d21891242a0" /><Relationship Type="http://schemas.openxmlformats.org/officeDocument/2006/relationships/image" Target="/ppt/media/image7.png" Id="R51c9925939f3416c" /><Relationship Type="http://schemas.openxmlformats.org/officeDocument/2006/relationships/notesSlide" Target="/ppt/notesSlides/notesSlide9.xml" Id="R4a076dfacad34f5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149F9F-862E-4997-90B8-002F331FA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SLIDE-BY-SLIDE REBUTTAL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EF39F6-6737-43DD-91EB-F11F5ADCA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8112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has not proved these closures are necessary.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A220F2-541B-475E-B948-0CAFFF9A9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33750"/>
            <a:ext cx="723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A response to the August 25, 2026 Resilient Schools Proposal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A8CE06-58CD-4718-8AEF-4B093B837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62500"/>
            <a:ext cx="11125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381BB5-4C64-45BB-85D2-6380C5517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889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Schools are public infrastructure—not businesses required to run at maximum occupancy.</a:t>
            </a:r>
          </a:p>
        </p:txBody>
      </p:sp>
    </p:spTree>
    <p:extLst>
      <p:ext uri="{BB962C8B-B14F-4D97-AF65-F5344CB8AC3E}">
        <p14:creationId xmlns:p14="http://schemas.microsoft.com/office/powerpoint/2010/main" val="187716175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F0C5CC-FEF7-42E3-9325-1DCFF3380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3B5573-C187-47CB-9EA8-C9A600C47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Three rounds is a staffing formula—not a contract mandate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3AC035-1C35-4637-A79A-B23ADB959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b0eee542a94368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52E091E-FF99-4FF6-969A-D484A7EAC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3BA704-D56E-45B5-95AF-8F59CEE4D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6D030A-DB8D-4565-B2A6-070E034C5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6AD379-4194-4610-9CBE-430E4A1ED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C325D9-4D1D-4500-8133-308E56EE7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A34EDA-7E6B-4094-B537-94CE1C8FF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BVEA’s K-5 class sizes are goals requiring ‘every reasonable effort,’ not an automatic new teacher for one student over.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249313-6E78-47F5-88D6-016F42B06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BF36BF-F12F-494C-9F8F-23D13073C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sharp specialist step table is contractual, but the three-round definition itself is BVSD’s policy choice.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B38C25-AFAE-4690-AF44-BD36A264D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66767E-D9EC-4824-906F-2E9DCF2D2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Replace the three-round rule with baseline staffing plus gradual additions for enrollment and student need.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72C046-F77C-4714-82D2-8A4D5A3D8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8 / 75</a:t>
            </a:r>
          </a:p>
        </p:txBody>
      </p:sp>
    </p:spTree>
    <p:extLst>
      <p:ext uri="{BB962C8B-B14F-4D97-AF65-F5344CB8AC3E}">
        <p14:creationId xmlns:p14="http://schemas.microsoft.com/office/powerpoint/2010/main" val="113460882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684652-7B42-4E6A-9C40-17B8C10E9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EDCD42-1DD9-4670-8268-4C64628F4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Protect class size without forcing larger schools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0C9D57-A050-4BA8-A958-FE1B0D65A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aa12fa50d3475e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93ED98-5529-4D2F-B0B2-543E93D85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28E11A-EC54-48C4-8F9A-848EEC8D9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3FF524-C12E-4D41-87F9-E29662C7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A6CAAB-49F7-4A54-9D04-7AC719814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EF438B-B504-4C48-8F83-4F089BE2C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3BBC17-898E-4EEB-B61E-27DFBAE0C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larger school does not automatically create smaller classes; section counts and staffing rules do.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25A27B-D6B8-4C82-86F1-01553072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F7D5E9-89DD-48E2-A463-A6CB6B417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rolling averages, buffers and a stabilization pool to honor workload protections without closure.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5FB13FC-6E8F-4201-BD73-C7C9223AE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9695B6-5ACB-4AD2-9797-A048058B0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Guarantee school-level class sizes and services directly instead of using total enrollment as a proxy.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ED6049-9AFE-40D4-8928-9DFF84154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9 / 75</a:t>
            </a:r>
          </a:p>
        </p:txBody>
      </p:sp>
    </p:spTree>
    <p:extLst>
      <p:ext uri="{BB962C8B-B14F-4D97-AF65-F5344CB8AC3E}">
        <p14:creationId xmlns:p14="http://schemas.microsoft.com/office/powerpoint/2010/main" val="38026184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4D39A2-C02A-4A20-81B4-9650E8265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156DBD-A841-4518-A2C1-153A051A6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Demographics explain change, not closure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2E739A-0BF5-4650-ABCF-E89C53506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2987ef9e174429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933345-493D-461E-9A01-F9B1FB770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F644E7-148D-44F4-A04E-49E73FC6F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877E83-6026-4DDE-AE02-6A00DF461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BD5EE8-8695-4E5E-A51C-791086C3F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69D0CF-1489-4C83-A71E-67B389D56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193EDD-203C-43AC-9222-B1A2F0A85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Fewer births and expensive housing are real, but they do not establish the educationally best response.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03C66B-6022-4468-8767-FB8DE5A7B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5DF23D-ED05-46A2-BD36-987B3F90C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Schools are long-lived public infrastructure; utilization naturally rises and falls across demographic cycles.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B28E87-B34F-45F6-ADDF-A69B7DD2D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CBEE4C-AF57-4276-AD5E-7EE43607D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Use a three-year rolling enrollment average so one demographic dip does not trigger permanent closure.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5A2B37-6174-48DA-A089-3DCFCA40C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10 / 75</a:t>
            </a:r>
          </a:p>
        </p:txBody>
      </p:sp>
    </p:spTree>
    <p:extLst>
      <p:ext uri="{BB962C8B-B14F-4D97-AF65-F5344CB8AC3E}">
        <p14:creationId xmlns:p14="http://schemas.microsoft.com/office/powerpoint/2010/main" val="27288845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478900-9001-4D4E-9409-B01C9EF81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B39D7D-74F1-4298-B4A2-A6A597438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Past decline does not dictate one remedy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DF6E93-505E-4C1A-BEF1-36A35D35A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dc3ebe54a44d00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6F3820-40C6-4DB5-9C02-324ACD2D9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C89FAC-4594-4CE3-82DF-48CC0DDF8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C708EB-A1AF-4061-AA00-5D513AEC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313BFC-8FF1-4E0C-BB9C-A09311F25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2CAE0E-FCF1-4AD7-8CD6-9557AC240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893279-9EB7-45C4-94BF-FF9D19F10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3,675-student decline is districtwide; it does not show that Flatirons itself harms students or finances.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0A0404-AC0D-4B91-9C42-B01377B6A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F9E164-0E06-4EF0-A623-5AACC21B8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should publish fixed versus variable cost by building and savings net of transition costs.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767C2C-DEBD-4DEF-B99C-E43BC701F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27B84A-2D0B-47BE-9A04-F000063B3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Add a 3-student or 5% buffer and confirm changes through two official enrollment counts.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1F1955-40B9-4090-BE4C-7B33CF767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11 / 75</a:t>
            </a:r>
          </a:p>
        </p:txBody>
      </p:sp>
    </p:spTree>
    <p:extLst>
      <p:ext uri="{BB962C8B-B14F-4D97-AF65-F5344CB8AC3E}">
        <p14:creationId xmlns:p14="http://schemas.microsoft.com/office/powerpoint/2010/main" val="138867959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2289FA-E02A-46A4-B904-BF06CE057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4A9471-02C8-4D0B-9627-1965F6E39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Forecasts need ranges and triggers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F38F3D-2178-4682-8DDA-6155AB96A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fb63c94b3e49f6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9FF7BA-926D-4022-83EE-81A6BA315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3DF0A9-0DFF-4FF6-A1A8-5CF5B2F7A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76D147-FB93-4FDF-9B56-26E329B71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4EE82B-8877-44DD-8078-97B277213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77F1F9-2316-4474-BF15-CA5FD483A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3A5C67-30E5-4552-AC85-F73CC68D3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admits decline was steeper than its prior projection, showing forecasts are uncertain.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7CAEB73-4B1F-42BB-83F4-B3E5B362E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DFB555-B930-4FAD-9088-9912BD03C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annual triggers and reversible steps before permanent closure.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7B5D81-916C-498A-BAF4-61EFACD47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9620A0-DDB9-4AEF-9FFE-F53939FBD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Publish forecast ranges and use one-year hold-harmless funding when schools sit near a threshold.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ECE355-785C-43F0-B2A0-78AC62D92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12 / 75</a:t>
            </a:r>
          </a:p>
        </p:txBody>
      </p:sp>
    </p:spTree>
    <p:extLst>
      <p:ext uri="{BB962C8B-B14F-4D97-AF65-F5344CB8AC3E}">
        <p14:creationId xmlns:p14="http://schemas.microsoft.com/office/powerpoint/2010/main" val="96743141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152A1F-532B-4831-9723-59939B1F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13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97F848-BBA0-4118-AE4C-88DB7F48C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regional average hides school reality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BED724-C457-40EF-A714-061FBB1D8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92293481214fe5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6F570C-FB06-4905-9CC0-9DD41DBFE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5CF2341-35D1-4705-80ED-2F2F6C0E6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8B8D56-2FA3-4231-8449-F246AB2AB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4BBC6A-D59E-48C9-A1D6-2DD75042E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966748-C6EA-4925-9E5A-DB224C152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CD0A14-05F7-48C2-9D69-BEEB6492E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59% regional utilization figure says nothing about class size, traffic, cafeterias or special-program space.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533199-CEAF-445C-960E-450C5AAF3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82E55A-4E26-403B-BC12-1167E0F4D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“Two classes per grade” is an administrative threshold, not a demonstrated educational minimum.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917738-5F2D-40B4-B479-97380A99B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7C3911-C4FA-4C45-AAB7-9806281AE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Price a district enrollment-stabilization reserve before treating a projected decline as a closure mandate.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55FB3C-5008-4F94-9DB7-6298C6C66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13 / 75</a:t>
            </a:r>
          </a:p>
        </p:txBody>
      </p:sp>
    </p:spTree>
    <p:extLst>
      <p:ext uri="{BB962C8B-B14F-4D97-AF65-F5344CB8AC3E}">
        <p14:creationId xmlns:p14="http://schemas.microsoft.com/office/powerpoint/2010/main" val="52471831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916C28-A30B-40E6-8A6B-78DFEAA14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14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0C7C5B-86FF-4BCD-B481-7EA358223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Define “right level” before voting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9013CD-3F3F-403B-9321-E8464FDA4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9b33e51e314d4a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FAA115-DAA9-47F3-B65F-8E28D3A90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662ACD-A3F2-40F6-A224-6C7BBE81A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007FC4-56BD-4700-BAAB-E93DE9662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1C49AC-BFA6-4DC5-9178-F9CA74723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777286-7EEE-437C-9036-B119AF5FF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58D197-1234-49CC-8815-A1802D86D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never proves that 450 is the right school size for Boulder children.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1BA87D1-4D77-42F0-B3A3-DEF492073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A2AAFD-DBE3-47CD-B4DE-B017DF54C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Efficiency must be balanced against walkability, belonging, congestion and disruption.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A6B7E3-9A70-4840-9393-4D89EF419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E2EF7C-E0F7-44A5-8C76-7C7255044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Report marginal avoidable cost—not average cost per student—and keep fixed public-service costs separate.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3397078-14E6-4D5A-B5FB-DF7B1A156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14 / 75</a:t>
            </a:r>
          </a:p>
        </p:txBody>
      </p:sp>
    </p:spTree>
    <p:extLst>
      <p:ext uri="{BB962C8B-B14F-4D97-AF65-F5344CB8AC3E}">
        <p14:creationId xmlns:p14="http://schemas.microsoft.com/office/powerpoint/2010/main" val="10688985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FC3117-63AB-4032-9192-3148CB5E4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2857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SOLUTION: Show which costs disappear and which simply transfer to receiving schools, transportation or central services.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80729A-A0F5-486E-A9F6-D2679F6E7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divider is not evidence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28BDBC-6EBD-48F5-99FD-7C876FDC3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055cf66b834e8e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B977F6-23DE-406F-9F23-3763707B5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6B2E07-E8F3-4474-879C-36FFC0C44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E4F8BB-BD4A-4A72-92B9-41AA2EBC1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86BEC6-2CB0-472D-BB4A-834181AC4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7AEAE5-6CB0-4760-8E6D-A821A168E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2A90EF-E9D3-43EB-A2CE-F724B248C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Community engagement matters only if it can change the recommendation.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4F88EA-BA29-44A7-9AD1-55CB45988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F32EEC-7185-42C7-85DB-68B38BF7A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record should show which feedback altered the plan—and which was rejected, with reasons.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A9C116-8D79-49D4-88A0-B64F2BB3B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15 / 75</a:t>
            </a:r>
          </a:p>
        </p:txBody>
      </p:sp>
    </p:spTree>
    <p:extLst>
      <p:ext uri="{BB962C8B-B14F-4D97-AF65-F5344CB8AC3E}">
        <p14:creationId xmlns:p14="http://schemas.microsoft.com/office/powerpoint/2010/main" val="101283027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2DC2C7-3D48-40A9-9E08-377814849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16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568D47-6355-4714-9F50-CBAAE86D4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Meeting counts are not representation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6A1D5B-E0B3-4F33-9073-6ECD250D9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b935462d0447ee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617A26-7D1B-4034-9E75-24AAB6DD3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DCBD58-BF91-4489-B327-7E81F29BD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44BCF6-CBCB-4F02-9BAA-5C68E81C6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DE842E-75CF-4C5B-8E71-4DD7A33D4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7BD07C-8FE4-4C9A-8F97-56ABD30FC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C1F271-C59C-4C81-8D54-1F75B23B7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reports events, not who participated, response rates, demographic weighting or affected-school consent.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0F6496-40AB-434F-82CF-7EA050683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F80434-7038-4D5A-A2CA-6FC1AF280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Six thousand responses are not six thousand unique, representative residents unless methodology proves it.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E26EBC-B61B-4E47-A817-29015CEE0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0D00779-9B64-4688-8AC7-28D944E36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Publish each staffing change caused by a threshold crossing during the last five years.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62BB00-E614-412B-8921-C1F13D0BD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16 / 75</a:t>
            </a:r>
          </a:p>
        </p:txBody>
      </p:sp>
    </p:spTree>
    <p:extLst>
      <p:ext uri="{BB962C8B-B14F-4D97-AF65-F5344CB8AC3E}">
        <p14:creationId xmlns:p14="http://schemas.microsoft.com/office/powerpoint/2010/main" val="1397643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86A9F9-514C-420C-BCB8-A6DACB3E1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17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EBEB95-EB42-4D75-8901-40B0D3DCE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selected only half the feedback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BCD67D-8B94-48D7-A83D-8EC8DA822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c9f52d0da34f20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263B90A-9C8F-4185-A067-97DF9BD4A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8D3E289-3AA8-40EE-99E2-F7B65359A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ADB67C-F6A4-4FF5-BF00-2C5A6A18D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8DC6E0-D036-48E6-8F7F-812714DC8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E379F7-C378-41B7-961C-55A07BE1D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9DEE55-10A4-4FE0-8B85-ECDAC6A55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community also prioritized walkability, neighborhood schools and varied models.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0CB944-D28F-465F-9776-970E08AF2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BD64A3-4F35-4605-8261-B83E096A5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proposal elevates staffing and class size while sacrificing the other stated priorities.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F6F805-D52C-48BF-90B8-50D9B96F6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AF5DEE-6072-4731-B360-2B214595B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Compare closure with a funded small-school model using identical service and class-size guarantees.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9D9174-2237-41AF-8793-C058FE0D9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17 / 75</a:t>
            </a:r>
          </a:p>
        </p:txBody>
      </p:sp>
    </p:spTree>
    <p:extLst>
      <p:ext uri="{BB962C8B-B14F-4D97-AF65-F5344CB8AC3E}">
        <p14:creationId xmlns:p14="http://schemas.microsoft.com/office/powerpoint/2010/main" val="65217259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8A6C5D-74A4-4491-A8C7-F67FB5125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"/>
            <a:ext cx="113919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proposal is a policy choice—not a financial emergency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BB2F85-DF5D-48CA-A611-8A4EF77A8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43000"/>
            <a:ext cx="1066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own numbers show disproportionate disruption for a modest financial and utilization gain.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188808-C155-471F-B368-C96DD2EDE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3524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D6E38E-3D21-47F6-BE49-4E5134AFF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14625"/>
            <a:ext cx="3000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~85%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6725C2-EB68-4B41-B1B7-03070BC28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57625"/>
            <a:ext cx="295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of operating revenue comes from local tax sources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E1073D-F4A7-46E4-84F2-2216E170B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381250"/>
            <a:ext cx="3524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2E64CB3-9EE9-4B28-A1D8-B9DB351D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714625"/>
            <a:ext cx="3000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0.8–0.9%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83EB31-6EFD-4E83-A514-32F6610BE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857625"/>
            <a:ext cx="295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of operating revenue is the estimated annual savings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C834DD-6B31-4CB8-8EB3-21DEE8B5C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381250"/>
            <a:ext cx="35242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858CE3-96FA-4621-9593-FB6D93CA3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714625"/>
            <a:ext cx="3000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2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32.1%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989F7F-7B75-44F6-8A1C-5667E88BF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857625"/>
            <a:ext cx="295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of Boulder seats remain empty even after the closures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6E9FC8-D93D-4D42-B626-EDA2C7034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Local sources = two property-tax lines plus equalized vehicle ownership tax in BVSD’s proposed 2026–27 operating budget.</a:t>
            </a:r>
          </a:p>
        </p:txBody>
      </p:sp>
    </p:spTree>
    <p:extLst>
      <p:ext uri="{BB962C8B-B14F-4D97-AF65-F5344CB8AC3E}">
        <p14:creationId xmlns:p14="http://schemas.microsoft.com/office/powerpoint/2010/main" val="160697889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2709F7-16B9-4F27-B098-150ABEC6B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3861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SOLUTION: Protect operating buffer for programs, forecast error and community use; do not target maximum loading.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7E58F5-E119-45D4-8E15-C6FA8A434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proposal is a choice, not fate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0EF2DA-EC0D-4F11-9B2E-A98D25176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8eec4c905a436a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B12E34-63BD-433F-B3F3-22D45F4F4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23CA35-A34B-4613-AD52-C508B282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88BCD5-570F-44C8-95FE-01FE5037C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FCE179-BE32-4E5B-AD65-963495089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B2C7A5-8A49-4694-90A9-A35177285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7E8191-C599-43B0-9A4D-55CCD1577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word “proposal” matters: alternatives remain legally and financially possible.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7D767E-5708-435B-8118-9A7ED8B55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299BB8-CE90-4544-B467-866E0D2D6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Ask the Board to reject the false binary of closure or educational decline.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244BBB-5CEC-44A4-9752-1406BBB8A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18 / 75</a:t>
            </a:r>
          </a:p>
        </p:txBody>
      </p:sp>
    </p:spTree>
    <p:extLst>
      <p:ext uri="{BB962C8B-B14F-4D97-AF65-F5344CB8AC3E}">
        <p14:creationId xmlns:p14="http://schemas.microsoft.com/office/powerpoint/2010/main" val="46335833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1387D6-7523-4A58-9D22-80F950DB5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2857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SOLUTION: Use rolling averages and buffers before converting neighborhood enrollment variation into building closure.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3B0744-CEA0-47A8-87FB-5EDDE7D94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Broomfield deserves the same proof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BD7E60-D40C-4DD9-AEE4-99F3F2DA5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ab91dc122942e5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FC93C9-9858-4F59-86B2-C4AA897F5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660F20-AD8D-4A65-BA46-AEE91A5B3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0DCA91-C01F-4083-97D9-BA8CC792E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A9D599-0515-439D-8B0C-CB4497C3F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C50FA9-A512-42FD-9340-D600D9FD5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15BD3E-890D-4F7C-8475-036A8A289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regional label does not answer whether each child receives a better experience.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15668D-216F-46CA-997A-35F01781F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83B46B-86EB-47C3-964D-4C69CD0EF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Demand the same school-level cost, traffic, capacity and transition analysis in every region.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7169D0-2E49-4CC7-9C77-95DCD5263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19 / 75</a:t>
            </a:r>
          </a:p>
        </p:txBody>
      </p:sp>
    </p:spTree>
    <p:extLst>
      <p:ext uri="{BB962C8B-B14F-4D97-AF65-F5344CB8AC3E}">
        <p14:creationId xmlns:p14="http://schemas.microsoft.com/office/powerpoint/2010/main" val="159824633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14352E-7C25-4AB3-84C0-931178FE0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2A663D-E2C5-40E8-9EBA-9D001D00E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“Three schools needed” is circular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FC6893-376F-4F5D-AC9C-1B23567BD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97d2371c564213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49EEC0-F435-4045-800F-A0D4CF6E9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3113F3-FDFE-44D1-8435-07F4BC264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260C17-325C-4D04-A16C-65A8D1B0B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6B53D3-81B2-4B0E-A5DF-4331570D8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96566A-83A5-476F-AFB8-7339F700A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2A968F-1230-4974-B1AD-1F384146D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divides projected students by its preferred three-round size and calls the quotient “need.”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7B508B-B3C9-4512-B844-491963C3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D3EC3A-D072-4939-AF4D-D6F24F2AF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That is arithmetic built on an unproven policy assumption—not an independent finding.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38EB7F-409B-45B5-95F7-D956AF679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B2DB97-3F45-4F7B-8BB9-4A5ACAE6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Require actual October counts—not one projection—to confirm any staffing reduction.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675D2D-92D9-4FB3-BC03-1A9FB3FE0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20 / 75</a:t>
            </a:r>
          </a:p>
        </p:txBody>
      </p:sp>
    </p:spTree>
    <p:extLst>
      <p:ext uri="{BB962C8B-B14F-4D97-AF65-F5344CB8AC3E}">
        <p14:creationId xmlns:p14="http://schemas.microsoft.com/office/powerpoint/2010/main" val="100474828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95977A-5414-4BF3-B90A-7F5F51C56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C1E448-4531-41B7-8E52-7F005A9BD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Resident count is not school demand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AA377B-B23F-4685-B4F8-5AF7B3826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c40cc6d6564dc0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1B5A1E-EF30-4E22-BBF8-43571F1FE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46E32D6-381A-489A-B7C4-EA023ECCB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765001-5755-4C0F-AFD4-534491ED8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783F40-5082-46D9-9390-32E43224E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2B31E9-A078-4A93-8479-80C55D364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1E992B-ED50-463C-808F-7D96EB27E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Families may choose focus, charter or other neighborhood schools; movement is part of the system BVSD designed.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771FA7-CF4F-494C-8803-7B6CC4B29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EDB242-1316-4A32-B5A2-F00E8DD93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residence-only chart understates the role of program quality and family choice.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08A9E5-D786-4C97-B105-90ABA6A13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BC0295-EE75-4D2C-BAF5-3C061A993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Keep sections intact midyear when enrollment declines; use the stabilization reserve for temporary variance.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220A9E-EDEE-4CFB-99DB-2DE472DE6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21 / 75</a:t>
            </a:r>
          </a:p>
        </p:txBody>
      </p:sp>
    </p:spTree>
    <p:extLst>
      <p:ext uri="{BB962C8B-B14F-4D97-AF65-F5344CB8AC3E}">
        <p14:creationId xmlns:p14="http://schemas.microsoft.com/office/powerpoint/2010/main" val="39882775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6510AC-CB05-4698-A214-577349D7A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58DCD1-8905-4C21-90BA-C6AE16A31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Empty seats are not educational failure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4ED177-0B9E-43B4-8BA0-CC11DA6A1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64811027fa4f49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D08665-D752-4AFA-9420-EA3D85BD7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B25623-1EB1-46DE-A7F8-3B5030B29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F0764F-2E22-4092-9FF0-E716E01C3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571F92-C3AE-4380-8FA4-E6D5DF7AF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87E114-D22A-4AFF-990E-A7F4C16CD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530C9CA-3368-49A8-9EB2-CB7291CE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Capacity is a facilities ratio, not a student outcome.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15E241-EC77-45DF-949D-ED1C4E89B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920C7C4-C058-4971-8946-D7BD708BD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Unused classrooms can support small classes, interventions, preschool and community programs.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B4D03B-7276-41C9-91B3-6A31CFE2B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299BA3-DC24-4CD4-8984-67713D4B9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Allocate fractional FTE continuously so one student does not trigger a large staffing jump or loss.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1298204-7618-40BD-B294-749B26E7E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22 / 75</a:t>
            </a:r>
          </a:p>
        </p:txBody>
      </p:sp>
    </p:spTree>
    <p:extLst>
      <p:ext uri="{BB962C8B-B14F-4D97-AF65-F5344CB8AC3E}">
        <p14:creationId xmlns:p14="http://schemas.microsoft.com/office/powerpoint/2010/main" val="94087709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E1D946-AA1E-42FC-8BEE-7AAC88CC5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858CA7-260D-479D-8C14-1B395BC07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Distance alone does not equal access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657A3C-8985-4548-BA3B-B88090137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fba28a71724579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5C48AD-B547-4D11-9B69-0E70DB199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A0DB3F-0136-4086-89DE-BB4C59C32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7547C8-40A6-44B3-9E23-191CD279E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1CC751-27B1-4F32-8B07-C9D0E7DE6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054B14-FAC8-465F-99C1-782E69FCE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8ECD21-6AD8-4097-B7FF-3D6ECB802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1.6 miles can eliminate walking and create daily car dependence.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ABC667-7270-401C-A7E1-1B6B563A5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8A6208-54B1-48A4-B2E6-575562A49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proposal needs route-level traffic, crossing, bus and family-time analysis.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700588-B06B-4EEC-83F8-1A478E326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BC6713-1129-4D29-AB5B-62087D03E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Publish route-level transportation, crossing and family-time impacts before changing attendance areas.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273999-30FC-451C-820A-76C20C124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23 / 75</a:t>
            </a:r>
          </a:p>
        </p:txBody>
      </p:sp>
    </p:spTree>
    <p:extLst>
      <p:ext uri="{BB962C8B-B14F-4D97-AF65-F5344CB8AC3E}">
        <p14:creationId xmlns:p14="http://schemas.microsoft.com/office/powerpoint/2010/main" val="106042985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FACA34-9CFF-43F0-BDC2-D4040D4CF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293497-30E6-4FAC-9935-CA1F11A29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rationale still assumes 450 is ideal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4AA34D-7C73-4DE7-905E-BA1606D2C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d6f7e6686a4d45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AB5B78-E17F-47AC-951B-B21D40356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F8DD1E-C33D-4B12-AD52-404C38665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E20B86-704A-4605-BD22-4EDB43A36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CEAF99-09A8-4077-8398-B1D6F9104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A621AA0-E6C0-4A4B-8BBF-7A84268E7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6B2B93-08F4-4828-ACD3-A8B1D9672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“Potentially create a 3-round school” is the goal BVSD selected, not an outcome the community selected.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BE4954-A0C3-4DE7-9F78-6BE0002A6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28A2F8-2578-45D3-BB0B-CDB9EC8E6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Declining births do not prove Birch should lose its school identity.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4A05A0-265C-4BB0-8CD4-9B254B17F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C1D65E-7233-4FF7-A6DF-3E778AAF0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Test a funded two-round model before converting BVSD’s preferred scale into a closure requirement.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C9C658-EB64-49D9-8D74-68B21B321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24 / 75</a:t>
            </a:r>
          </a:p>
        </p:txBody>
      </p:sp>
    </p:spTree>
    <p:extLst>
      <p:ext uri="{BB962C8B-B14F-4D97-AF65-F5344CB8AC3E}">
        <p14:creationId xmlns:p14="http://schemas.microsoft.com/office/powerpoint/2010/main" val="30008196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EE7026-7727-4FEA-87CD-8FDC21779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6E97D1-0A7B-45BE-9D40-B43D5DA69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80–88% leaves little breathing room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946944-836F-4559-A3E6-597FACC3F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e1122971984086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2488CC-35D7-46C9-8521-719A0670F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093C6A-0BD2-41F9-B5D2-C5146D2FF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19D4B7-EC91-4DED-89A4-E7C3FA8CF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4D254B-466A-4336-BA38-E633D5262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BDFD40-5297-42AF-B114-1B8AE9135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852AA7-34B0-4DF8-9156-612A19580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Kohl would jump from 47% to as high as 88% utilization.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ED0B9A-AAB7-415B-8ADB-7BF62738F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8C2975-356D-419B-A9E7-1A70712BA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That ratio ignores cafeteria throughput, playground crowding, arrival queues and specialized-room needs.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A00DF11-6380-468B-BD08-0C00EE8FE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5C3345-85BD-4DA9-BC14-A9223F9B7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Set school-level operating ceilings for lunch, playground, traffic and support-space demand.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D3925C8-BE66-40D5-9288-A202FE8E4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25 / 75</a:t>
            </a:r>
          </a:p>
        </p:txBody>
      </p:sp>
    </p:spTree>
    <p:extLst>
      <p:ext uri="{BB962C8B-B14F-4D97-AF65-F5344CB8AC3E}">
        <p14:creationId xmlns:p14="http://schemas.microsoft.com/office/powerpoint/2010/main" val="318957435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70776C3-DF88-46DA-B865-49DF49477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194658-CDC3-432E-8BE6-A716762AD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91.6% regional use is not resilience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58763F-62CE-4D36-8B2B-9947BEF2A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985024508a40ed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59B6B6-C6BC-486C-8A3F-37EA4DCF5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115DF2-1F7A-4830-8453-7762932DF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C4876D-0743-411C-B684-DA67483C3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859F11-630D-45E0-A4EC-6921DCF85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B6AAF2-810F-4F8B-8425-AB878589F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D106A2-AAA0-4A2F-9E10-E78470D80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Near-full utilization eliminates surge space for enrollment shifts, preschool and support programs.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785792-0CEB-4F76-904F-31262AAAB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5ED902-7B67-42B8-A88D-BDB8C51ED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It transfers demographic risk from the district to families and staff.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95A8D15-55C9-4BA0-AF13-AB46FFB00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5EA20B-4692-47D8-887E-81A832511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Preserve surge space; resilience requires buffer for enrollment changes and additional programs.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60F759-8D6B-40C4-8AA2-7F168B44B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26 / 75</a:t>
            </a:r>
          </a:p>
        </p:txBody>
      </p:sp>
    </p:spTree>
    <p:extLst>
      <p:ext uri="{BB962C8B-B14F-4D97-AF65-F5344CB8AC3E}">
        <p14:creationId xmlns:p14="http://schemas.microsoft.com/office/powerpoint/2010/main" val="1750452180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224AC9-EECE-4EF6-94F5-612296F40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F41ED2-C2A5-429E-872D-F7DC4C5E0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“Studied” is not an evaluation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862C08-8185-42F7-8A7B-3F567C826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59996b384b42cf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93946C-F2C3-440C-A25B-3252CAC41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C3364B-1AF5-4EEB-A49C-E07598C89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5918A2-06D9-41D9-8B00-F0AA36ED3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185C46-3C68-4BFB-932F-A8C0B30D4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D5A99E-3B82-48B8-8A09-DC195A3D6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6BC8B4-5DBF-418A-9361-E21350CCD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lists alternatives without publishing scores, costs, educational effects or reasons for rejection.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D45940-070A-4619-A34E-614202570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6FA710-DE9E-42CF-BF7C-53C7A6737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Board cannot compare options from a bullet list.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F9E68C-0CAD-45BC-B090-DA8987896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DB211A-6F4E-42C9-B8E1-FB04BCB82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Release the scored alternatives matrix, including staffing-floor and stabilization options.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97EF98E-09C8-4639-9524-D3C8DA7B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27 / 75</a:t>
            </a:r>
          </a:p>
        </p:txBody>
      </p:sp>
    </p:spTree>
    <p:extLst>
      <p:ext uri="{BB962C8B-B14F-4D97-AF65-F5344CB8AC3E}">
        <p14:creationId xmlns:p14="http://schemas.microsoft.com/office/powerpoint/2010/main" val="35380937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E36708-0B05-42F6-9C54-E1DD47E82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D09C11-A2E3-4AC4-A6EE-0DDF74F79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“Resilience” is not consent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45A690-87BB-4F8B-BB77-7F0750A62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869fe727f243bd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89662B-0F9E-4E8B-91C2-748377580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B16AFA-3ECA-4FA2-94A5-9E1EB5D12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9884FB-F5AA-4C18-AF0F-3296E3827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066B6C-9E48-44F3-B2A0-023D81281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AC9169-DCAE-4AA2-8171-B93627B5B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C45E40-5206-4E96-B56F-8E4A7C985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slogan cannot substitute for a necessity finding.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E33C5C-4BA5-449D-AF49-A88CE691A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CC705B-8055-4E3A-9DF5-43B6AD8AE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must prove closure is the least harmful option—not simply label disruption resilient.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9CABD8A-793C-44A6-8BF9-5D19B3E0C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08BE4B-58CE-4C0B-B4E7-EB5F0E08A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Require a written necessity finding and price the baseline-plus-variable alternative before any closure vote.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6E79C9-2A72-4752-BCD5-68224B5B5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1 / 75</a:t>
            </a:r>
          </a:p>
        </p:txBody>
      </p:sp>
    </p:spTree>
    <p:extLst>
      <p:ext uri="{BB962C8B-B14F-4D97-AF65-F5344CB8AC3E}">
        <p14:creationId xmlns:p14="http://schemas.microsoft.com/office/powerpoint/2010/main" val="1971519114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EC7188-9EC2-42B4-9391-0D7F7032C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0332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SOLUTION: Require quantified educational gains and net avoidable savings for every reconfiguration.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1F5BE7-2F39-4220-A592-3A46A655B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Louisville/Superior deserves proof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3D150D-A986-4E59-B27C-0AFCC3F4A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25abf0bf924db8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12FE93-9754-4840-8C58-82F263274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15A874-74A7-4FB9-995C-1663BCFEB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207FB5-C4EA-4ABF-A14D-B7DB994CF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7B3F40-6C54-4CBF-99F0-38F412206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5FFCA4-C150-4E48-A1DD-8F69D0D9C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9A2308-1777-411D-9052-E67BAE6F9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Reconfiguration affects children, staff, programs and feeder patterns—not just building charts.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0E298F-7888-49FD-9308-84D05E69E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365636-B5D6-440F-AD9B-60794785E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standard must be demonstrated educational gain, not cleaner utilization statistics.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3369A1-F41D-4A9F-AF65-AB571D9F4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28 / 75</a:t>
            </a:r>
          </a:p>
        </p:txBody>
      </p:sp>
    </p:spTree>
    <p:extLst>
      <p:ext uri="{BB962C8B-B14F-4D97-AF65-F5344CB8AC3E}">
        <p14:creationId xmlns:p14="http://schemas.microsoft.com/office/powerpoint/2010/main" val="757390240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B55FB2-31AD-4A38-9478-66EB7B664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28DAF1-77B6-49AF-B708-04231591A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Five schools is an assumption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812860-3C67-4061-9275-97DE777FB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facca806894348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C6C0D5-F705-473A-A658-A06A3B44F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941382-C7F0-4FE5-9E8C-213934ADF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8C60AC-7E07-4427-B01D-74E65E2E6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E469CD-D66C-4370-BA91-6D681BA22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32B0A1-85AB-4D26-B413-DD02D7516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EE67B7-E7FF-4CB3-B4E2-3770CF905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again converts the three-round preference into a claimed facility requirement.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3B500E-9423-4CFF-84B5-C6945D92D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0A7437-DE27-4DDC-A4BC-06C95BE75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64% regional average does not prove which school configuration is best.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4CFB20B-E999-421C-AB49-AB00D21B4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D93CDD-3B31-4E31-9B39-CD97405B9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Model shared services and baseline staffing before deciding how many buildings are ‘needed.’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808CB0D-4FD1-41C9-B7BD-355CEE905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29 / 75</a:t>
            </a:r>
          </a:p>
        </p:txBody>
      </p:sp>
    </p:spTree>
    <p:extLst>
      <p:ext uri="{BB962C8B-B14F-4D97-AF65-F5344CB8AC3E}">
        <p14:creationId xmlns:p14="http://schemas.microsoft.com/office/powerpoint/2010/main" val="364907355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DD20A8-7ED6-4606-884E-563BF7498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3CE76D-1C1E-4C14-9791-F7B651244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middle-school claim is unsupported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D42469-AC0E-4745-A1E4-B061306A4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f2463611f44016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CDC62C-0363-4659-B74E-BCEE7345F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EDE0DF-F9A4-48DA-B1A2-2E39CC471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61B355-6B51-4DAF-8A8E-0C53221DA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BF0DF4-4C7C-4CF9-8719-8ED1F65CF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02AFA9-136C-49D4-B2BC-E39E9F385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B17B8B-6584-415C-8F21-08A4532AD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“Comprehensive” is undefined and not tied to a minimum enrollment in this slide.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4A3087-3EEF-4569-AEF2-C009EDF26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39CED3-D4CB-4C6C-9BDD-1817D53DC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Courses and supports can be funded directly or shared across campuses.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2769EF-8814-4F6D-A36C-82D1D397F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5B7810-229E-4B8F-B90D-5B6166F41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Fund course access directly or share staff across campuses instead of removing public capacity.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7EC566B-BFB0-4462-B106-2A548C93C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30 / 75</a:t>
            </a:r>
          </a:p>
        </p:txBody>
      </p:sp>
    </p:spTree>
    <p:extLst>
      <p:ext uri="{BB962C8B-B14F-4D97-AF65-F5344CB8AC3E}">
        <p14:creationId xmlns:p14="http://schemas.microsoft.com/office/powerpoint/2010/main" val="1358495951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068CE7-6C61-45B9-B5B3-886444F9A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C37770-28E6-4E9F-8CD0-D739F3E4A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Two rounds hit a formula breakpoint—not an educational wall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CDDF37-88AF-4F9B-B3DB-72807F081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568e70daf94fc9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749512-5961-49E0-A5AF-8E1067B76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C65D40-6977-4CC3-8786-BFF141196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74E070-D0AC-4CC2-8879-75E1DBB12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AA6DDE-96F3-4716-9FDD-31A0F28E4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E5E993-F82F-4CEF-8861-DFD794698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5636E5-2126-4404-8870-5323192AF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BVEA’s specialist table jumps at section bands; that cliff can be replaced through bargaining with continuous minutes-based FTE.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EF8975-7654-47D9-9BE2-3A97766BC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394272-80E3-4034-A576-15F4985F8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Board-controlled counselor, librarian and administrative bands can be smoothed immediately through the budget.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0D795B-8512-49BE-BF8C-D763E5CA1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FE25ED-B5CF-4820-BF55-EE1F3D430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Replace section stair-steps with smooth fractional FTE and a one-year stabilization pool.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A0F37B-6098-45E8-85B9-3FF5D071A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31 / 75</a:t>
            </a:r>
          </a:p>
        </p:txBody>
      </p:sp>
    </p:spTree>
    <p:extLst>
      <p:ext uri="{BB962C8B-B14F-4D97-AF65-F5344CB8AC3E}">
        <p14:creationId xmlns:p14="http://schemas.microsoft.com/office/powerpoint/2010/main" val="333085357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336E06-6D62-4B7C-BF01-893FF6088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7F8B5F-FDA2-4865-985A-2F25B9BC5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Available capacity is a feature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A39AE0-6433-4CA0-BEEB-4B165EABB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20992426044d63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9B405E-1F6D-474D-91E2-6D69DD3E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79489C-9D63-435D-95B1-D3621D9A5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42A37B-A6BA-4661-B10F-D9E82EF85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AAD456-F4FF-4378-90EF-36A6F32FB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9B9A12-95BB-4BEB-9C81-EF9F35DB2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1BB857-5C34-4238-B817-5A1B82913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Open space can keep classes smaller and support specialized instruction.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8ECB0D-0A0D-4910-895C-086B10002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FB1F79-29D9-4B48-8897-94BC83867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chart never measures lunch congestion, pickup, safety or belonging.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7528CC-7957-420E-98D4-489DBFA73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BCBD00-15D8-48C1-8FA1-B33E1FF09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Convert available rooms to preschool, intervention, special education and community uses before closure.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BB9458-09A1-4D0F-89D7-B9D3DBEB3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32 / 75</a:t>
            </a:r>
          </a:p>
        </p:txBody>
      </p:sp>
    </p:spTree>
    <p:extLst>
      <p:ext uri="{BB962C8B-B14F-4D97-AF65-F5344CB8AC3E}">
        <p14:creationId xmlns:p14="http://schemas.microsoft.com/office/powerpoint/2010/main" val="1882992997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427E97-103A-4579-8844-C676AA1A9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C9376B-6ED9-4774-92CC-31BEAFAA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“Not enough” depends on the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B9D9FC-78FC-43EC-8941-B3E755E23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744f7096a146d6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2E0280-7DA2-4E8B-B44A-A324688FC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0F9987-FEA5-4DF2-9F90-B2DA15F52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6697F0-38E5-4C00-A31A-19F04418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55AE3E-E4B2-4708-8EA0-BF200DBEE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08CDF8-A6E6-4219-A63A-71BE46C31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4B7275-BD21-4217-898A-AB800D1F0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There may be fewer students than BVSD wants for three conventional campuses, but that is not proof three communities cannot be served.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A3D18B-EB04-46A6-AC04-B13BA6EEB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71F7484-3BFD-42C3-8FE4-8F802D6E8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Evaluate small-school and shared-service models first.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2ADE188-79B9-4ED5-A2F5-9F9B11342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FFAF46-B4C0-4982-A10A-C1C86DC3A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Guarantee a principal and functional front office at every operating school, regardless of headcount.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376419-D0A0-4EBB-A412-FA1C8DE81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33 / 75</a:t>
            </a:r>
          </a:p>
        </p:txBody>
      </p:sp>
    </p:spTree>
    <p:extLst>
      <p:ext uri="{BB962C8B-B14F-4D97-AF65-F5344CB8AC3E}">
        <p14:creationId xmlns:p14="http://schemas.microsoft.com/office/powerpoint/2010/main" val="1857612825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32B53B-1FB8-4BAB-9FAB-7F7CFF887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057B7D-B88D-4C86-AEFC-96F4C1B2F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Choice patterns can change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EB7FBA-0510-40E3-B91A-7C8F191CA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317fbd39334269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F31550-7716-4AA8-BC53-E33271F8B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BF20A6-FCE0-4DC6-80F6-07C12E8E5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810D4C-F4FA-4FC5-9039-7014820D7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1803A3-FB20-43BD-A3B3-7B4B815E8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C4ACEB-BE26-4A5F-86F5-9352A779E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AFFBEA3-01F6-4F4D-89A0-817D28BF3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Current enrollment composition reflects program locations, boundaries and transportation policy.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585724-7446-4379-B48C-67974268B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65B161-348A-4895-880B-E8DA39417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should not treat its own policy-driven patterns as immutable demand.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AC295D3-1632-4E05-A145-726682267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F18D45-958F-47B3-91E7-FCD139A02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Use weighted need—IEPs, mobility, multilingual learners and program complexity—not raw enrollment alone.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66B953-AC33-416F-8768-70E9C87DE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34 / 75</a:t>
            </a:r>
          </a:p>
        </p:txBody>
      </p:sp>
    </p:spTree>
    <p:extLst>
      <p:ext uri="{BB962C8B-B14F-4D97-AF65-F5344CB8AC3E}">
        <p14:creationId xmlns:p14="http://schemas.microsoft.com/office/powerpoint/2010/main" val="1029741127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A77331-DAC3-448B-B403-72D044E19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9EA240-8D61-4407-BEAD-264A32017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Reconfiguration trades continuity for scale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E359C2-82A4-41C4-9A64-1EAC2225F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2fe6045135430e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1FA1A5-E76E-4E6D-820D-D392190EF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6F1A0F-4FCF-4D10-B524-83485E415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22B0E8-D0CA-4929-94DC-5ACA22BDB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5C0F38-3553-4DAF-BD40-EB3D3B09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DA1E78-E8AC-44BC-9BAD-0DAC37A58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936D61-307F-4B32-8864-6DB119129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Children lose a PK-8 pathway and familiar cross-grade community.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3A0BA3-795A-4686-9465-1817154A6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FE855A-976B-467B-95AB-7E62F512E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Moving autism programs requires a detailed sensory, staffing and transition analysis.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E8F8AE-12A1-46CA-8F6B-943B2CFF3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5785FE-BB53-4480-93E9-78798A146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Test retention investments and program guarantees before making enrollment patterns permanent.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87173B-0A74-4547-A76F-6DDE481ED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35 / 75</a:t>
            </a:r>
          </a:p>
        </p:txBody>
      </p:sp>
    </p:spTree>
    <p:extLst>
      <p:ext uri="{BB962C8B-B14F-4D97-AF65-F5344CB8AC3E}">
        <p14:creationId xmlns:p14="http://schemas.microsoft.com/office/powerpoint/2010/main" val="1183898922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6F9343-AB52-48F8-85F2-CFB498E73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C65400-6707-4C08-81AE-DDD59F67E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“Synergy” is not a measurable outcome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875141-7248-4016-9BCF-76D282C3B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aca8f267f84b62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2C00A5-C8EF-4379-BC74-3DBDE1884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ED4402-F5C2-4FCF-964B-A76F0935E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2EC5E5-CE48-4AC5-90B4-F293BA7B8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88C22D-5400-4865-9AB6-C8392EF53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7E9665-B444-4181-B5DF-F875575C4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0E97B3-65DD-471D-AD5B-834F2A037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Proximity to Monarch High does not guarantee access to courses or staff.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B28B9B-FFF1-43B8-87C4-0AA986D3F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FBD149-3D11-4A63-B427-EC98CBE1A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Current choice behavior does not prove families prefer losing the PK-8 model.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F51464-B96A-4409-B1E7-22A168DFF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3760AC-BDFD-496A-9F68-3D4752888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Negotiate follow-the-program protections and preserve teams when specialized programs move.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3D7382-206C-47EB-9720-728D84114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36 / 75</a:t>
            </a:r>
          </a:p>
        </p:txBody>
      </p:sp>
    </p:spTree>
    <p:extLst>
      <p:ext uri="{BB962C8B-B14F-4D97-AF65-F5344CB8AC3E}">
        <p14:creationId xmlns:p14="http://schemas.microsoft.com/office/powerpoint/2010/main" val="137005799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028475-4445-47D0-A3B5-E68A8CDA3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1D6BCC-D973-4C7B-851F-A5317565C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98% elementary school is overcrowded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3F551D-0A48-491B-AC1F-D8BBF27C8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6c5b61f90c4340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7EAC59-F995-4AF6-B702-C09889B73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69449D-608E-404D-8350-DB8E8BB6B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24B37D-7BF7-47CC-8C1E-E86659E4E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08EFC7-4961-4D88-99C2-A3AF9E349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464532-A7F0-4593-BD9C-C591ADB70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4F48EF-CEC8-4761-AE37-31AB18137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Superior is projected at 96–98% utilization in 2027–28.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423D68-9256-4687-8BAA-29460293A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F0956A-8B5C-406D-94B4-58D0CAA52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That leaves almost no operational buffer and invites crowded shared spaces and class-size pressure.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E4F5D76-958F-49C9-BF9C-232B9A35D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4D68B8-D868-443D-87F9-96A552A45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Specify the programs, staffing, schedules and guaranteed access before approving reconfiguration.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7FC6FC-685F-4535-B0D3-C88921738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37 / 75</a:t>
            </a:r>
          </a:p>
        </p:txBody>
      </p:sp>
    </p:spTree>
    <p:extLst>
      <p:ext uri="{BB962C8B-B14F-4D97-AF65-F5344CB8AC3E}">
        <p14:creationId xmlns:p14="http://schemas.microsoft.com/office/powerpoint/2010/main" val="28474361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1B62E9-14C5-48E3-A316-768C89542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48BCD0-9497-4856-851C-244AD5CBD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Do not weaponize resilience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83B358-F924-48CC-A363-DD38C06C9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e484405a3d43f6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1E63A9-4183-4A22-9233-E06514AC8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77E96F-C865-48C7-AF5C-A9E09BAA3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361D85-CA2A-40D0-9B1F-9D1BBBECD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564698-C86B-4839-818C-15DF3AF25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AE1C5B-E02B-44A9-AF48-AF8E8BB80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D39B79-58A1-4544-9E9B-DF8707712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community’s history of surviving crises does not create an obligation to accept avoidable closures.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A0F206-1B60-4F36-8D2D-BDE8091EF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7E3429-BC83-4CA3-A70C-71AA59A50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Keeping a successful neighborhood school open can itself be resilience.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980AB7-23C0-4D61-B2D0-3C0CA174E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92468D-B15F-43FB-8F82-5D2CE4513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Define resilience as stable staffing: a building floor plus gradual enrollment-based additions.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7CC0CA-9A49-43BB-9CC7-FEA78F0A4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2 / 75</a:t>
            </a:r>
          </a:p>
        </p:txBody>
      </p:sp>
    </p:spTree>
    <p:extLst>
      <p:ext uri="{BB962C8B-B14F-4D97-AF65-F5344CB8AC3E}">
        <p14:creationId xmlns:p14="http://schemas.microsoft.com/office/powerpoint/2010/main" val="602713619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4C0E9B4-1C4B-4979-A3B7-97D12BF4E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E066E7-FFCC-422A-9244-3C92DA6DC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average hides the hotspot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0FD783-9D5E-4AD3-BFDB-7C832D414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6469b558584a61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F1BE8F-D625-4A0A-B507-4764FB34F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C359AA-42F0-42CD-9814-03A1E0854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69D0C7-9795-47C6-9338-C61221CFE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FDA96C-2D67-4CA3-98C3-B7FFDA7D0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3E8DEC-5FD1-4618-97D7-26D2FB776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88034C-EE89-4EA9-9E8A-EFD33567B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Regional utilization improves to 77.1%, but Superior approaches 98%.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EB9285-4563-4704-B96B-5694C6204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4CC890-BCBA-488C-AD14-98C3BAC45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Averages conceal exactly where children will experience crowding.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52D04A-546A-4EC3-A703-DC09EB33B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23D2B5-FB50-4A50-A46C-3FE6E34FE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Adopt a school-level utilization ceiling and retain buffer for student support and forecast error.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860D14-E865-4196-A635-D5B8EA863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38 / 75</a:t>
            </a:r>
          </a:p>
        </p:txBody>
      </p:sp>
    </p:spTree>
    <p:extLst>
      <p:ext uri="{BB962C8B-B14F-4D97-AF65-F5344CB8AC3E}">
        <p14:creationId xmlns:p14="http://schemas.microsoft.com/office/powerpoint/2010/main" val="440021253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2A8D97-590B-4C07-8EDE-8A34935AA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96CA4E-9CB4-47CB-B859-BAB928C8C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middle school remains underused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3BE338-C4CE-4A56-9242-B8969EDB9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2c32e45cff478a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C544EE-4307-4FA0-871F-2B1D8127C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8AE3EC-3D96-49DF-9C06-AF8FD1730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F519B6-B1EA-4205-A5E9-138CDD7C5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9978AD-EED8-43C6-A7E8-B7806C63F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E30203-262F-49D0-A94C-4B4BC4C59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6B68D2-8985-4041-AE1A-D8935DE47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reconfigured Monarch school is projected at only 55–67% utilization.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C561C3-909A-4EF9-BD15-4E6BAF848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160F49-A583-423D-9B84-7B3CE1063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If underutilization justifies closure elsewhere, this result contradicts BVSD’s own logic.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84024E-4F20-4AD2-96F7-BC77B64D9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DB198C-4EC0-4321-954E-321C139B3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Publish school-level impacts; a regional average cannot excuse crowding at one receiving school.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0EFC97-7AD4-42B0-939B-7F4C6FFD5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39 / 75</a:t>
            </a:r>
          </a:p>
        </p:txBody>
      </p:sp>
    </p:spTree>
    <p:extLst>
      <p:ext uri="{BB962C8B-B14F-4D97-AF65-F5344CB8AC3E}">
        <p14:creationId xmlns:p14="http://schemas.microsoft.com/office/powerpoint/2010/main" val="774239561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3BDF82-A183-4D98-8CE9-1D3892654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0E4F74-28DA-44AC-B20D-3F5089A5F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This chart moves backward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2BEFF2-1A10-4ACD-92D1-523ABDAE5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51d792e7504ff2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52EF84-C820-4624-AFB4-285D33FF6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6164FD-CEFA-4F62-BCB8-94D112E98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3BAA39-5E35-4E6B-8E59-077BE0516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0F0E09-01FC-4558-9341-E6002727B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0E0F27-4818-4344-89F4-1A41ABA5C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4CBEAC-990D-4B23-8A23-75EECB259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Middle-school utilization falls from 71% to 63.8% after reconfiguration.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3B7C8C-6831-46D0-91D2-F7AD7BCA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A96F0E-D65A-4127-9B9C-DD3632CE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cannot sell consolidation as efficiency while displaying a worse utilization result.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4113C31-F71B-4D0E-9A8A-D0593BEAC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7E5247-DA20-4F43-97B8-86416FF3A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Compare the result with a baseline-funded no-reconfiguration option before disrupting two communities.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9862BF-8C84-4FF3-BCEB-99BA9F59E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40 / 75</a:t>
            </a:r>
          </a:p>
        </p:txBody>
      </p:sp>
    </p:spTree>
    <p:extLst>
      <p:ext uri="{BB962C8B-B14F-4D97-AF65-F5344CB8AC3E}">
        <p14:creationId xmlns:p14="http://schemas.microsoft.com/office/powerpoint/2010/main" val="434168923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EAE47B-C28C-44C1-87F4-8F0D5C4A7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9AABFC-313E-4A6E-8751-225A1297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Release the rejected-option record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2B23DE-ACF3-463C-A813-ADC9F2456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71bb79889f4124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461FF7-A81A-4213-8BEF-DEDC8A7B4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8BBC41-F436-4155-87EC-7F19B4440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D3498D-61F8-45BD-998A-978BA2194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7D170F-BF85-4C29-95BD-D6E11BC8F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27C313-D088-434D-9916-ECA3C04D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E38E74-9E7E-4627-900C-A1B375543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list omits comparative costs, community preferences and student impacts.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F33CC0-A8F5-4C79-B357-CBAEED896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736101-D506-4A67-8FF4-07B488AB7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Some options close different schools; the selection criteria must be transparent.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93D973-A4A8-4055-82BD-100662B56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082776-32E3-4D05-9F62-1BC733A7B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Reject any option that worsens the district’s own utilization metric without a proven educational gain.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67653E-BFDC-4B70-8C08-DDA1EFAD8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41 / 75</a:t>
            </a:r>
          </a:p>
        </p:txBody>
      </p:sp>
    </p:spTree>
    <p:extLst>
      <p:ext uri="{BB962C8B-B14F-4D97-AF65-F5344CB8AC3E}">
        <p14:creationId xmlns:p14="http://schemas.microsoft.com/office/powerpoint/2010/main" val="315492169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714BAD-497C-4D80-A243-C62F85F0F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2453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SOLUTION: Release comparative costs, criteria and student impacts for every rejected alternative.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2FDC7D-E638-4570-A7C1-4A37EE2F7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Boulder’s schools are civic infrastructure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B0AE3C-32E3-4C35-B4DB-F04EF4771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28a2be543e4924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953E59-D6B1-42FB-945A-AE62AB2AA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C005FC-6B26-4676-A589-67F21D3D1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F706F2-82B6-4528-BE3E-F2660C0F6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B10E31-2EEC-434A-86A9-7EEFD55B6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782836-FB09-4FC5-BB1B-0EA6C8B18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246987-7CB6-4717-9600-592F91930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relevant question is not how few buildings can hold the children.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018300-3EDA-45C6-887A-B76873B47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BD6BE8-ED1E-49BB-BB22-1009EEE7C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It is what network of schools best serves neighborhoods over decades.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9B3C11-177A-499F-8DD4-22459CDBF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42 / 75</a:t>
            </a:r>
          </a:p>
        </p:txBody>
      </p:sp>
    </p:spTree>
    <p:extLst>
      <p:ext uri="{BB962C8B-B14F-4D97-AF65-F5344CB8AC3E}">
        <p14:creationId xmlns:p14="http://schemas.microsoft.com/office/powerpoint/2010/main" val="740348237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367A93-F777-470C-9482-A9126C0B9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EEBFD9-1BCC-4C3B-8100-C7A4BF6F3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“Ten schools needed” is manufactured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DA9E8C-9ADE-4600-A0AC-2A524278D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4ceb38ff764fbc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47D293-A1B0-42DD-BFAB-C5B5D40EE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832C1EF-B20D-46A7-9D9C-2285518BF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C23E81-29ED-4D88-946D-59E7BAF1B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8DE2FC-4007-4363-AE85-2B50BBF23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AED9A59-50C4-4AFE-B523-7F00DB3E9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DCAE5F-6E72-40AA-B16D-4A51EA0C2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obtains ten by dividing enrollment by its preferred three-round scale.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EA568B-6666-49CE-AC69-7C8E5F5AD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9E02F1-FF24-4680-81D6-273A94647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Four focus/charter schools in south Boulder serve distinct missions; they are not interchangeable seats.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BBBFEE-2823-4785-ABFC-A2FCF0302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AE275F-6033-4ADB-8F22-0A6184F08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Treat schools as long-lived civic infrastructure and fund the network for service, not maximum occupancy.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0F03580-0714-4EFC-8404-DB8E86CA1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43 / 75</a:t>
            </a:r>
          </a:p>
        </p:txBody>
      </p:sp>
    </p:spTree>
    <p:extLst>
      <p:ext uri="{BB962C8B-B14F-4D97-AF65-F5344CB8AC3E}">
        <p14:creationId xmlns:p14="http://schemas.microsoft.com/office/powerpoint/2010/main" val="580130616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A6E9E1-7BF8-46CC-AC28-64A14E569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176DC0-2606-46C2-B528-F960891E1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Residence is not enrollment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EB4F7E-13DE-481D-BA53-0D50E84D3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3c2830523045b2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38369F-CC13-4BC6-83FB-D66C1E4C0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653AFE-80FE-4559-9DD9-93D39AB67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BA3138-85D1-43DE-AA54-365BD2202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2EADEF-3F9A-4C6D-9AAA-10AC3C013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5E700C5-224F-4A0B-8A07-D510E175A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58B7FC-B5A9-4026-9AC9-0BCAE7704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analysis discounts open enrollment, focus programs and families BVSD could retain or attract.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8D611B-2A60-41C3-9A2A-89584CC27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F68B65-7822-43F6-8FAD-E9A3E5957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boundary address is not a measure of school value.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36D2F0-1DCC-4C4B-BB49-43FFD0185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282BD4-C03C-47BA-AFA8-17D4593E4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Stop dividing enrollment by a preferred school size; price the actual staff needed at each open building.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5EAF32-9B50-4677-A102-059A9FADF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44 / 75</a:t>
            </a:r>
          </a:p>
        </p:txBody>
      </p:sp>
    </p:spTree>
    <p:extLst>
      <p:ext uri="{BB962C8B-B14F-4D97-AF65-F5344CB8AC3E}">
        <p14:creationId xmlns:p14="http://schemas.microsoft.com/office/powerpoint/2010/main" val="754377540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5F0722-AFD1-44FD-86C8-FFD263271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A451E0-F983-47D9-8176-2814B2887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Fourteen buildings with space is not a crisis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BFB754-0CE6-4F49-84BE-1AC5797E4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80cebb44764aac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A41EE1-6B20-4E6E-9DF8-065966ED7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BA0390-B572-43F4-88D5-B67807B96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CDB850-03ED-4D8F-AAB7-AAF0CB8D0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58F967-FEA6-47EA-B3F4-A76DF7BFB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7D2C10-81C8-41B0-B1BC-1D0A23276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A06924-0B69-41EB-BCEB-38B40907D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Available capacity can deliver the small classes families explicitly requested.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DCAB90-4866-49AF-964A-2E81D4BE6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3EA8A5-64F2-4160-A7F8-93E8325AB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never shows that empty rooms materially degrade achievement.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E63317-D11B-40D6-B563-92CEC9182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902D97-8FED-437A-B276-94209205A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Count actual demand and program value, then use boundaries and transportation to improve enrollment balance.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53EEB1-0746-4DAF-BF18-8920BD3F6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45 / 75</a:t>
            </a:r>
          </a:p>
        </p:txBody>
      </p:sp>
    </p:spTree>
    <p:extLst>
      <p:ext uri="{BB962C8B-B14F-4D97-AF65-F5344CB8AC3E}">
        <p14:creationId xmlns:p14="http://schemas.microsoft.com/office/powerpoint/2010/main" val="1334936195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8BA656-7931-4029-A03C-B4E92A3E0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F7BF10-9D13-49E8-95FC-36DB34AA3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four-school domino chain is excessive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5AED4C-579F-48A8-BF1D-9C3F516D8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8eca36fc63434a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D16411-F544-423A-AFB7-67FD127F7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A0CB3C-D08B-4903-A4FD-DE6A4FF3A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C0AD62-6906-4F56-ADC2-A51609F5D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FCF15F-7E77-4FFC-B5CE-EB2BCEB26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DCDCD6-E66E-4B6E-BAB4-866053129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CFD77F-1B07-4580-86CD-1E7808C7C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Closing Douglass triggers relocations of High Peaks and Community Montessori and co-location with BCSIS.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A219D8-2E53-4E0D-A00E-126A3DFE4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5AE6C1-3C5A-45E2-8BCE-45F90362C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That multiplies disruption far beyond one attendance area.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02FB78-DDCD-4C77-B7BC-BB0DEF4EB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B68A2A-1841-47BF-BE80-9580C99CB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Use unused rooms for student and community services before declaring a functioning school surplus.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78D186-74E2-48C3-B290-FA727435B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46 / 75</a:t>
            </a:r>
          </a:p>
        </p:txBody>
      </p:sp>
    </p:spTree>
    <p:extLst>
      <p:ext uri="{BB962C8B-B14F-4D97-AF65-F5344CB8AC3E}">
        <p14:creationId xmlns:p14="http://schemas.microsoft.com/office/powerpoint/2010/main" val="1336756824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441CEE-816E-4204-ABD8-9F6CB97B5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79A245-60BA-4299-B216-359DB899C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Demand for High Peaks does not condemn Douglass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38579A-250B-4A76-B6FE-8EA9E0473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bd545cf4a34ea1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25DF94-906C-4CD1-8BB7-7B6A173B6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A03ABF-2E55-4E3E-B923-27CEC4DB0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1FC448-2F4B-4D1D-81D3-5C54ADF45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214F3B-94A0-4EE8-8F87-B367F0928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9EE317-48AB-4D00-AD92-D79C2B790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039C22-B871-4E9C-B659-34A495DB5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High Peaks’ popularity is an argument for expansion—not an argument that Douglass must disappear.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3453A5-22EB-42CB-A1F1-7530BE583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AD3F50-BAA9-4ED1-BA70-8E09E1C3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proposal uses one school’s demand to rationalize upheaval at several others.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5FA339-696C-475E-830D-59F9F29A1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E3C156-90E9-4E27-A6D5-82D60DD3F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Expand high-demand programs without closure by using open rooms, phased moves or shared-campus options.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183B776-522E-41A9-9BB6-25311A3A7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47 / 75</a:t>
            </a:r>
          </a:p>
        </p:txBody>
      </p:sp>
    </p:spTree>
    <p:extLst>
      <p:ext uri="{BB962C8B-B14F-4D97-AF65-F5344CB8AC3E}">
        <p14:creationId xmlns:p14="http://schemas.microsoft.com/office/powerpoint/2010/main" val="128046684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0391FC-2BE2-42AC-9117-A58C0652F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21D5B5-44F0-4DE4-8A1B-C3A9ECE64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decision window is too short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D7EEEF-6FAE-4E65-B861-C100A1E8F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3aa686866f4eeb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70FF8A-FD3D-4ACD-B2A8-1F5BBE092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D14270-56BD-4424-AE8D-47FD14E4C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98BE4D-C0DB-4A3A-B279-492504FC8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5DED6D-CA96-4F4E-ABA4-0A7E6D634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8B8B05-7FEF-4F12-8DBA-BC5A69F91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D1A8B7-8009-4828-B419-C9DE51331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public sees the final plan August 25; the vote is September 22—just 28 days.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FDE712-4CCF-4B9C-AEA1-EFB3A4E2C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333F71-8F52-4921-A655-035F3A76D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Only two regular-comment opportunities follow release of the proposal.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E43832-8A5F-4339-92B1-3C78BE04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895B64-CD8D-4112-BFF0-C5F8428D2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Delay the vote until BVSD publishes contract clauses, avoidable savings and a no-closure staffing model.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F51BD0-F474-48A7-B2EF-13A690F35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3 / 75</a:t>
            </a:r>
          </a:p>
        </p:txBody>
      </p:sp>
    </p:spTree>
    <p:extLst>
      <p:ext uri="{BB962C8B-B14F-4D97-AF65-F5344CB8AC3E}">
        <p14:creationId xmlns:p14="http://schemas.microsoft.com/office/powerpoint/2010/main" val="100389799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420952-1C88-4848-B1E9-6D1CECE9E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7E65B5-07C6-4E3C-A41E-F3566C2AA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Closure does not achieve the stated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E3B211-A30C-41F6-9577-FC51198B4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d78b3efa9647f0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0203405-FF7B-4BB5-9F5C-D675C00E6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6B9125-C810-4C09-8041-4EF2CC23C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3A0FC8-80E5-4C26-BDA5-96D27860D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4FB9BC-22AE-4AB0-8262-C223B8D51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1C97AA-BF8D-445A-8399-F36D2DF93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59902F0-9174-469F-AF68-52F0AE4A3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After Douglass closes, Heatherwood remains only 53–54% utilized and Eisenhower 60–61%.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8D461B-060D-4424-8DE3-067A82705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F31C22-3E1B-42BE-A171-BE9FC09DC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plan does not create three-round schools everywhere; it merely moves students.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188368-4A43-472C-87FA-C3123DC36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769E4B-3830-4F0E-A983-5D83C53D2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Publish net benefit and transition risk for each affected community before using demand to displace a school.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22D688-61AF-4AF5-950E-8287990EF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48 / 75</a:t>
            </a:r>
          </a:p>
        </p:txBody>
      </p:sp>
    </p:spTree>
    <p:extLst>
      <p:ext uri="{BB962C8B-B14F-4D97-AF65-F5344CB8AC3E}">
        <p14:creationId xmlns:p14="http://schemas.microsoft.com/office/powerpoint/2010/main" val="1856469465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D7EAE5-B0F1-4827-837A-726FFAD27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9D60CD-9589-4892-955E-C6A9004FE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0.71 miles is not the whole experience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BC0392-4D26-43AE-A40F-0B3FBCEF5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ce0b1f24344805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D2461B-F2B5-48F0-B949-38081A7A1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E35E3F-70D3-494B-A3F3-639E6C694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839847-EB75-4FF4-981F-E64BDB1BA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B7FE73-C4A9-44F3-B8AC-2D9DF80B7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9769A8-BFA1-4369-8855-67275B308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3C86C5-5C82-4B72-8E7F-303029DAC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Distance does not measure safe walking routes, pickup queues, accessibility or community identity.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19755B-AC56-4EE6-829C-3F5A9BD83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809DC9-FFC9-4828-B9BD-4457C6D21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Combining AIM and RISE populations requires program-specific space and staffing proof.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6767CD-CEA6-44A4-9CFD-FD1D736D4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48D8CC8-49BE-4677-9C10-CB20A9008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Fund minimum staffing floors instead of moving children merely to reach the three-round target.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8728D3-6FB7-46CE-99C5-6F793AE72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49 / 75</a:t>
            </a:r>
          </a:p>
        </p:txBody>
      </p:sp>
    </p:spTree>
    <p:extLst>
      <p:ext uri="{BB962C8B-B14F-4D97-AF65-F5344CB8AC3E}">
        <p14:creationId xmlns:p14="http://schemas.microsoft.com/office/powerpoint/2010/main" val="421882487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69237C-925E-4A83-A2B6-5DF5517F6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6A7DD5-B916-430F-905B-60AD9C766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“Boosts enrollment” is not a student outcome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43E406-EC67-4686-BBCA-51F10CBA9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0fe831656b4bb2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97C67E-2ED5-4C5D-91BF-6E60F0965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401FE6-0239-4A92-B21B-4DD6F519B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68914C-FDAE-4F1C-90F5-CE5305586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7AD098-BD16-480C-962B-FC0C23CCD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55B3DEF-F66C-4960-AEA2-1CCD83852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59F80AF-2367-4CCC-BE87-4546929CA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rationale celebrates a larger headcount without showing better achievement, wellbeing or service quality.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68605B-026E-48E7-A904-6E71B176E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105247-A9D2-4928-9037-98E3502EE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Bear Creek at 80–94% may face crowded commons and little flexibility.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B56EB6-0962-49AC-B993-A8D95F676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13D2F1-4CE1-410F-98FD-4ED4C6B83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Require program-specific space, sensory, staffing and continuity guarantees before any relocation.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1CE75B-49A8-483F-A0DB-9D147F000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50 / 75</a:t>
            </a:r>
          </a:p>
        </p:txBody>
      </p:sp>
    </p:spTree>
    <p:extLst>
      <p:ext uri="{BB962C8B-B14F-4D97-AF65-F5344CB8AC3E}">
        <p14:creationId xmlns:p14="http://schemas.microsoft.com/office/powerpoint/2010/main" val="2108903187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177BB4-641C-48D5-849E-19DB4E0E4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014EC2-6A41-4B1C-B64C-F4F095E3D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high-end scenario is nearly full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CE7E4F-1E51-491D-9584-93126AB92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e411f853754271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0FF512-A900-4590-9E10-0F853B082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603A6A-2E95-4E80-96AA-1BD36CBBB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CFC66B-99FE-48F1-8CBC-9B121E577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47FD97-C52B-405D-9FE5-9E3C17DF9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302EFD-1322-4A10-A89F-CE47091FB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869A97-CED7-40AB-BDF2-AB7E796BA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Bear Creek could reach 94% utilization by 2030–31.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3CE3CF-053E-4FEA-A0E3-2A1049192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6384BEC-BE9F-4AE0-A6D7-DF600BA51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That leaves minimal space for program growth, support rooms or forecast error.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537262-F5E5-48D9-B707-E12942A14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02AE84-37D0-447D-82AC-0931706C4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Simulate lunch, recess, arrival and dismissal at the proposed enrollment before approving consolidation.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2068E2-2F3D-4C12-BFB5-6F1284D45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51 / 75</a:t>
            </a:r>
          </a:p>
        </p:txBody>
      </p:sp>
    </p:spTree>
    <p:extLst>
      <p:ext uri="{BB962C8B-B14F-4D97-AF65-F5344CB8AC3E}">
        <p14:creationId xmlns:p14="http://schemas.microsoft.com/office/powerpoint/2010/main" val="1875724565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F1C2BE-C784-4E60-93DF-00B39CE46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4EC2716-382A-4EDE-8B75-6FF9FF07A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Flatirons families lose their school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8598E3-AD40-49B1-89FB-052F326ED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4f60913d194aec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0EA51D-BF8B-4382-9CF0-DA7AAC4C2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0DF5B3-2301-408A-BD78-E70B8E8C9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4B54F6-8546-429A-BA95-218FE3A6E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5A733E-0BF2-4D2A-8B24-76242AE33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4ABE04-8163-402F-9FEA-057FECBC5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2FA259-99CD-4465-8BB0-20B71D456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Students are split between two communities instead of preserving their own.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E8BFAD-1A3A-4852-8F25-A38A48DE2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42D7DC-AE48-42DF-B03F-04E57B097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Crossing Boulder Canyon and changing Whittier’s bell time impose costs on families not captured in enrollment charts.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0BB88D-4F93-4136-8142-9C435AD20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F8A171-31A5-4CA5-990B-BE2801D8D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Cap receiving-school utilization and preserve rooms for intervention, special education and growth.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08D3B0-8BB4-4D2F-B57B-5FC85D90B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52 / 75</a:t>
            </a:r>
          </a:p>
        </p:txBody>
      </p:sp>
    </p:spTree>
    <p:extLst>
      <p:ext uri="{BB962C8B-B14F-4D97-AF65-F5344CB8AC3E}">
        <p14:creationId xmlns:p14="http://schemas.microsoft.com/office/powerpoint/2010/main" val="2072868562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1821BD7-D498-4D90-BE89-4F047CF3D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6D3A06-DE2C-45FB-8E41-519FE4226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Flatirons is being punished by the allocation system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323E11-D8B6-4C24-98DF-00F923722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d0db845a434f49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54E501-432A-4BE2-A291-8202DC137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E16BB1-C718-4AAF-91E2-5DF108742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8FC933-389F-4DB9-831F-7C17CD790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E4B280-B122-4AC5-9EB9-5449F37D6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E19146-85B6-4615-B870-C3EEC4EDE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98F040-8892-4D97-82BF-9F993DB4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Low enrollment reduces staffing under BVSD’s formulas, then the resulting service gaps are cited as proof the school is too small.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968C4A-5330-4854-BA3F-645B35E10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E096E2-5B88-4948-930A-CF7CF3CAA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No identified CBA clause requires Flatirons to close; baseline staffing would break that circular logic.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E6B6D1-B26E-4115-A8FB-F13265479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64EC1B-3A5F-4287-A4F9-A1852B611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Keep Flatirons open under baseline-plus-variable staffing and a three-year enrollment average.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758B61-DBB7-4524-89F0-1556ADFE9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53 / 75</a:t>
            </a:r>
          </a:p>
        </p:txBody>
      </p:sp>
    </p:spTree>
    <p:extLst>
      <p:ext uri="{BB962C8B-B14F-4D97-AF65-F5344CB8AC3E}">
        <p14:creationId xmlns:p14="http://schemas.microsoft.com/office/powerpoint/2010/main" val="469606943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E55DDF0-07DE-4337-BFBE-66B1A5A19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26455C-92FE-4522-B8BB-9E6BC22BA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“It fits” is not good enough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EA3332-0EF5-4E8C-A36E-9B58EA1BB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c7c556b51248dd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341258-5F88-4604-893F-DD4E9C6E2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A2B2CE-7BEF-449F-882C-5FAD01A31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D3FFA3-737E-4469-8869-2B8DB923D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28225B-25A8-481F-91AD-9AAE0E7FC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6AC355-1F4C-455C-843E-924841CD8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02EA5F-D05D-4272-8281-A3F9F57E8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Foothill rises to 488–497 students; Whittier rises from 257 to as many as 357.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990041-7DFB-4BE7-B630-41E8D5AE1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866523-9FF4-45FC-BABB-9247D13CE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Those increases affect every lunch, recess, hallway, pickup and dismissal—not merely classrooms.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E10999-1771-4D60-AF39-CA7968500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40E5B4-C50C-4825-AE16-ACF991A25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Replace the one-class-per-grade penalty with a funded building baseline and continuous specialist FTE.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BB7BF8-6666-4695-BC22-646D45E09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54 / 75</a:t>
            </a:r>
          </a:p>
        </p:txBody>
      </p:sp>
    </p:spTree>
    <p:extLst>
      <p:ext uri="{BB962C8B-B14F-4D97-AF65-F5344CB8AC3E}">
        <p14:creationId xmlns:p14="http://schemas.microsoft.com/office/powerpoint/2010/main" val="1914487331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C3BCA5-1EFB-4AF6-8201-4623E8727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119CEC-6D85-4CBD-9271-A960FC47B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Huge disruption buys 4.8 points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037D95-0E28-4BD9-AC70-64E19FB55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b8e11b0d2b4358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8E208F-D5D7-46AE-ABBF-41A691EA8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DEE794-D885-40B3-8FB9-1E5C36C56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B971C0-4CCC-41C8-B94E-59E0B2501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2D6451-EB5F-4187-87E2-5D6BA408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723357-0999-4E35-B6D6-FD7184678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D5C818B-D6A6-410B-A6A1-84BFAE4BC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Boulder utilization rises only from 63.1% to 67.9%; 32.1% of seats remain empty.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53CA95-AA98-4CFC-9900-7898AC169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5F1D73-B80A-4E67-8C36-0E101404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That is a modest dent after closures, relocations and boundary changes affecting thousands.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4BFC9A-5EEB-4F02-B570-01D3CD30C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8411F3-2190-4DA0-9E94-E199973E0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Require operational simulations and school-level enrollment ceilings—not paper capacity alone.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91713A-99DC-41DC-B80C-52BA72869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55 / 75</a:t>
            </a:r>
          </a:p>
        </p:txBody>
      </p:sp>
    </p:spTree>
    <p:extLst>
      <p:ext uri="{BB962C8B-B14F-4D97-AF65-F5344CB8AC3E}">
        <p14:creationId xmlns:p14="http://schemas.microsoft.com/office/powerpoint/2010/main" val="1218562113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60BAD3-B477-4C99-82D6-4386D859C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F1706B-7C0D-4493-A975-75B671A27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admits capacity is misleading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5E2820-F176-43C7-98E7-2EB663B36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2f11de605440c0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59EC10-6AA9-4AE2-8F9E-835B89133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39025A-C58B-48E7-96CA-BF187D645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6EC6C5-661A-4979-8022-8B9F68E58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D19D17-9E05-4396-BDFB-3A48EFBA1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BF42DD-3BC2-477B-9120-049637093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59EAB6-3003-46EF-A6E9-10B093933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rejected moving all Flatirons students to Whittier because of cafeteria size and bus/car queuing.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4F20A9-54C6-47D4-9E61-81809A556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BD59C9-D724-4EF4-8BFD-E1A4E2265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That admission proves a building’s stated capacity is not the same as a functional, child-centered school.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B390E0-E969-4E06-88FA-2C7AB9FAC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903A54-5CF0-447C-9193-A84344D4D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Use BVSD’s own cafeteria and queuing concerns to set functional-capacity limits for every receiving school.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CC6513-E8E3-4CE6-A25C-FA1FE5BA3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56 / 75</a:t>
            </a:r>
          </a:p>
        </p:txBody>
      </p:sp>
    </p:spTree>
    <p:extLst>
      <p:ext uri="{BB962C8B-B14F-4D97-AF65-F5344CB8AC3E}">
        <p14:creationId xmlns:p14="http://schemas.microsoft.com/office/powerpoint/2010/main" val="1431961311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3A59A6-99F1-4986-94B7-0F6818BC1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1675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SOLUTION: Evaluate each school’s civic and educational value—not only the districtwide seat total.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895F2A-FF71-4579-A1A2-376D07C97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Six closures are not a summary statistic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E338F6-0714-422B-BF7B-4244F629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ff35974fc74d82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9DF169-3560-4679-BD79-F6D2169CE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6A581B-D765-47C3-AD06-FF0AF8EE7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82053F-1EAF-4627-8FA9-48E09FEF8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33F87E-5A5F-4E6D-8B5E-A917E2248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9C7C88-4657-4E7D-B55B-598376A48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5189B9-C9B3-4992-9FED-C53A4134E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Each closure destroys a distinct institution, relationship network and neighborhood anchor.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FCD1B2-6C32-4AD5-B371-6629A81BA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9E6B2B-1541-4B91-B6BF-ED2C3D797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district should evaluate human and civic loss with the same seriousness as seat counts.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2E9C94-16A4-4911-909D-0F0E4254E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57 / 75</a:t>
            </a:r>
          </a:p>
        </p:txBody>
      </p:sp>
    </p:spTree>
    <p:extLst>
      <p:ext uri="{BB962C8B-B14F-4D97-AF65-F5344CB8AC3E}">
        <p14:creationId xmlns:p14="http://schemas.microsoft.com/office/powerpoint/2010/main" val="205194439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7CE7FD-5657-4C86-9924-3F17ADC10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1AFD8C-6B1E-4D55-8B9B-DBEEF1F41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scope excludes decisive facts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C056A2-5A99-4C99-A6AA-63462E23F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25201e80a74b6b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9CF673-13FE-4767-A316-209AB0B58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975E84-F5E7-463F-AA8F-142641257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2844BE-6844-4E51-8480-C281A2D2B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AA8C3A-A474-4BE4-9691-37D3D5917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73BF86-0DD6-489E-8B85-F1CE86F3D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2E8F2E-A017-4012-93FA-EF88B78BE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Future use of closed buildings is excluded, even though disposition affects the true economics.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585FB4-3082-43A6-A685-AE47E3881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402C34-067E-45EE-8ED4-F8F25B669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Dual-language and mountain schools are excluded, so the districtwide “right number” of schools is not actually tested.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ACE3F73-B1BB-4DF3-9D07-36DD8738C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EB2227-3A11-42F2-A573-08A4996D1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Evaluate every school under one transparent formula, with public exceptions and an appeal process.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672EA23-5969-42E7-9668-93D2BBEF0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4 / 75</a:t>
            </a:r>
          </a:p>
        </p:txBody>
      </p:sp>
    </p:spTree>
    <p:extLst>
      <p:ext uri="{BB962C8B-B14F-4D97-AF65-F5344CB8AC3E}">
        <p14:creationId xmlns:p14="http://schemas.microsoft.com/office/powerpoint/2010/main" val="1860295569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6D0132-7B1A-451E-BDBB-F9A357A2B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0837CC-C699-4404-B282-64B54C034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headline numbers indict the plan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0D400B-5DD0-459B-B3A8-C48AA3E1F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0fe41b3ec340d2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C1AF3F-D222-4BF7-AA0B-96F807CE7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6E80A1-91CA-42E1-9FF0-06311C3F4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B88676-B7B8-46BA-B050-3E06D44B2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422312-D768-4F07-8F96-19FA6DFFC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62265A-6611-416C-B2B7-27489D0A5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8D38B2-EFEC-4C1C-8D1B-4C508696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Six schools close and 16 are affected to move utilization only seven points—from 68% to 75%.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96F9AA-2D5E-4F17-AF1C-58622975F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C69EA8-087F-495E-8789-72D23538D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Boulder still has nearly one-third empty seats afterward.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79C4989-4CE4-41D9-8E88-00DFB7A2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A53066-1621-4D9B-8794-20BDAB3C8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Condition any action on measurable school-level benefits, not a seven-point district average.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049A7F-6BAD-4448-9813-164D0D7BD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58 / 75</a:t>
            </a:r>
          </a:p>
        </p:txBody>
      </p:sp>
    </p:spTree>
    <p:extLst>
      <p:ext uri="{BB962C8B-B14F-4D97-AF65-F5344CB8AC3E}">
        <p14:creationId xmlns:p14="http://schemas.microsoft.com/office/powerpoint/2010/main" val="209968199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990826-208B-48A7-B2D7-A85967BFF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C2FB6E-32A1-43CF-B4F2-73F19A6F5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map hides the daily burden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0FEBAC-4C09-41CA-A975-E3348085E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1438b89a1f4487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F7C8EB-9B6D-4CF6-9CAB-13FD89ECE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74B5AF-5936-4C67-910C-C60D88369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6BE106-FB71-4CDD-8371-E6D096EB3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4151A1-8CBA-450C-B951-6ECEB8CB7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62A330-FAC5-4D5C-8426-0CB1EAA3F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827429-CA8F-49C0-A348-2F8D16136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New boundaries do not show drive times, dangerous crossings, bus duration, congestion or lost walkability.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28589D-1B61-46B7-8AAE-57C239604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C187BF-7555-406E-8E37-40C403975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Publish route-level impact maps for every affected address.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518A30-39E0-4741-B39A-733B3CC71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44C601-DC5B-4A01-A6EC-B5DB9BE51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Publish route-level travel, safety, bus-duration and congestion analysis for every affected address.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6A9735-1121-4A2F-9BF2-960526126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59 / 75</a:t>
            </a:r>
          </a:p>
        </p:txBody>
      </p:sp>
    </p:spTree>
    <p:extLst>
      <p:ext uri="{BB962C8B-B14F-4D97-AF65-F5344CB8AC3E}">
        <p14:creationId xmlns:p14="http://schemas.microsoft.com/office/powerpoint/2010/main" val="1218815356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4A631D-DFF9-4C64-BAA1-6C43D5FE1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60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9D66FE-88E2-4094-B78A-B9A75E8DF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savings case ignores the cost of staffing cliffs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677AEE-A705-4B39-8C91-5DBF7CA3D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7913f7d4ca490f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08A449-286D-4E1F-8E90-45CEEFEDC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87D131-E867-4366-B133-7BF28EAFC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BA4DF8-D13B-407F-B901-D1C560BF6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7A445E-9579-42C7-BD54-5B0780A13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E5DD1F-9D8C-48FC-994D-91C3AFFD8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5D4D16-8D65-4B01-9586-D1226DBF6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$3.5-$4.0M is about 0.8-0.9% of operating revenue, before transferred and transition costs.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41D06B-F235-41A9-B13B-88E9965D0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65C7E5-06EB-470F-847E-84D01C839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has not published what baseline staffing, buffers and a stabilization reserve would cost by comparison.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E69AA6-89C1-4456-AD2D-0C8DC6D40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14A441-AF1A-4482-B154-8366DCED5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Identify true avoidable savings and compare them with a stabilization reserve and baseline staffing cost.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D17546-4AA2-45BC-AE46-CF78C51B3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60 / 75</a:t>
            </a:r>
          </a:p>
        </p:txBody>
      </p:sp>
    </p:spTree>
    <p:extLst>
      <p:ext uri="{BB962C8B-B14F-4D97-AF65-F5344CB8AC3E}">
        <p14:creationId xmlns:p14="http://schemas.microsoft.com/office/powerpoint/2010/main" val="2025895544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E49784-C422-4FF4-B940-8C79A051D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61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E4BBC78-FE67-432B-8707-F489EF61E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Board has immediate alternatives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5BF658-3EB4-4F25-9FD2-6580DB759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cbaf66eb1a4285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EB7A05-6174-4E41-B36A-10270E3BC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E33843-8439-40A1-A9BB-3EF84F814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97E7B6-CE45-4AF6-B57A-8C0A5512C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D3B7C5-DA25-4F46-9F97-07F1724E7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3A73F7-F19A-4D73-8A55-6F717462E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F084BF-026D-4FC3-A502-5482DEB12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Principal, office, librarian, health and many counselor thresholds are budget formulas the Board can change now.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AC6259-7D33-4897-9390-85CD0BF6B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085D4E-0EC2-4E72-9F17-6409B30A1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remaining contractual cliffs can be handled through targeted bargaining rather than building closure.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0AF903-80E3-44F6-8EBA-771763640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2848D1-BCFD-45F6-9B61-1C9887802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Use the $65.6M operating-fund balance carefully for one-year stabilization while permanent reforms are tested.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BFE97A-14C2-4D0D-9D87-270F49638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61 / 75</a:t>
            </a:r>
          </a:p>
        </p:txBody>
      </p:sp>
    </p:spTree>
    <p:extLst>
      <p:ext uri="{BB962C8B-B14F-4D97-AF65-F5344CB8AC3E}">
        <p14:creationId xmlns:p14="http://schemas.microsoft.com/office/powerpoint/2010/main" val="520771422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4F548B-E578-4F19-A8DA-D4522E1B5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4868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SOLUTION: Do not vote until BVSD identifies which contract clauses require closure; none identified so far does.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F4E5E0-F854-4F86-B86C-D365D4541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Transition language cannot erase loss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44F5AC-32E4-43D5-962C-94D2692D6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99009a21ff4428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A3446F-ED7E-4577-BF57-A28CEA151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5E2729-224E-41D8-83D8-1229F7C03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31216F-3D8A-4D82-84EB-B44FF4D08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140241-FF17-481A-B293-A1A23CA9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9694F4-70E1-4703-8A48-6F3572D2E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71C097-1207-4615-A8D0-2CF563548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smooth closure is still a closure.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30ABF4-536A-4ED2-8F00-55CCC510B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44875C-D5B2-407C-87D6-5A9D426C4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Support plans should not be used as evidence that the underlying decision is educationally sound.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CF79F5-E1B2-40FC-B1D2-989F5358F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62 / 75</a:t>
            </a:r>
          </a:p>
        </p:txBody>
      </p:sp>
    </p:spTree>
    <p:extLst>
      <p:ext uri="{BB962C8B-B14F-4D97-AF65-F5344CB8AC3E}">
        <p14:creationId xmlns:p14="http://schemas.microsoft.com/office/powerpoint/2010/main" val="1573533811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769E81-3B15-48B4-80AD-196D54B60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63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E59624-23A7-4A3A-BB5B-E9B2418C0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One-year priority is not continuity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A2CD96-D02D-4168-B017-A1736936A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6e39fa79164e01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9C3946-7CCC-4E4B-B9E8-BB19D6EE3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C75453-BD58-40E8-837B-8D6C0A071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5E4A1E-FA4B-4E47-B211-77E10A691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8DFD09-7D21-4D89-BC7C-48B2B9CB4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1F3298-90B6-4329-9F4C-E1762C172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6F1A1C-A76E-4AFD-B5CD-9FEF93527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Open-enrollment priority lasts only for 2027–28 and remains contingent on space, programming and staffing.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8C0C06-5143-453B-A83E-38B5F84D1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20806C-8CA0-44F0-B9C3-1DE3679DB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Families cannot count on siblings or long-term placement.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07A485-83E6-40DB-9291-5FF36D16E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44C997-752D-4EA9-ABAF-0DEF68B55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Make sibling, program and long-term placement guarantees binding—not a one-year preference.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629F3D-3713-44CC-ADB1-9AFC52345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63 / 75</a:t>
            </a:r>
          </a:p>
        </p:txBody>
      </p:sp>
    </p:spTree>
    <p:extLst>
      <p:ext uri="{BB962C8B-B14F-4D97-AF65-F5344CB8AC3E}">
        <p14:creationId xmlns:p14="http://schemas.microsoft.com/office/powerpoint/2010/main" val="964372727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E32897-F053-478E-A112-AB170F397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64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4608CF-EF6A-4F00-AD37-86538E4FC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Families absorb the hidden costs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98BA21-70AB-40E4-8E11-96B182962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88828573314a26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6AE13A-6744-46C5-A30F-EB9ECFF30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1FE7D9-6F73-4882-82E5-A2E06A467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C6A416-41C9-4794-B8D7-D15062554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ADBC46-9A35-4FDC-9A4E-32CF44CB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E1B5DE-52FE-44C4-8741-23767A1CC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F34C80-0154-403C-8F0E-B8AB14D78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Children under 1.5 miles from an assigned elementary school may receive no bus even when the new trip is impractical.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435040-96B4-4233-991C-B7D7AD5E7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B90B5A-B2B5-448E-A94C-2CF5257B8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More driving means congestion, emissions and family time.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DB770A-4232-4541-B108-CB7981D31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66D4C7-1ACB-4EC1-BC30-76EC4975F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Fund transportation and crossing solutions so families do not absorb the plan’s hidden costs.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714F25-2214-4E6E-BBFE-7965CB814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64 / 75</a:t>
            </a:r>
          </a:p>
        </p:txBody>
      </p:sp>
    </p:spTree>
    <p:extLst>
      <p:ext uri="{BB962C8B-B14F-4D97-AF65-F5344CB8AC3E}">
        <p14:creationId xmlns:p14="http://schemas.microsoft.com/office/powerpoint/2010/main" val="1001373373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A0760E-A631-4982-847F-258D48FE5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2857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SOLUTION: Create an employee stabilization pool using vacancies, attrition and voluntary transfers before displacement.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5AF669-26EF-4B4B-BF65-DB5E19016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Employee protections are real—but closure is not required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EB3538-10CB-41A4-B581-4CF6CE678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b6edad24424ce1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D0B864-F3E5-42AA-AFCA-B227220ED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22771C-3F3A-4EEA-BCBE-8958224D8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A06B9C-D249-45BF-AA22-1AC03E9B1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331612-CDEB-4500-8B62-E387F94F4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46E866-52A3-4A8E-88EC-1EF03DEF3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50BF5B-3E5C-4040-AC2E-E54ECA2F9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BVEA transfer/RIF rules, BVEOP placement rules and BVPA displacement protections govern what happens after staffing changes.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EFB6AEA-4362-4390-895D-71DEE8409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602466-F8B9-4C36-8796-E0058926B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They do not require BVSD to choose closure as the staffing change.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C7A2E5-BE86-4E85-9B2A-6826640EA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65 / 75</a:t>
            </a:r>
          </a:p>
        </p:txBody>
      </p:sp>
    </p:spTree>
    <p:extLst>
      <p:ext uri="{BB962C8B-B14F-4D97-AF65-F5344CB8AC3E}">
        <p14:creationId xmlns:p14="http://schemas.microsoft.com/office/powerpoint/2010/main" val="571461953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A9635A-C934-4D32-8C7D-4D194E58D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66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62EB60-4038-40E1-9C5B-3979EA955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Negotiate stability before displacing employees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702D0A-278D-460B-B11E-182C9A634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fdd561f57e4018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E91EA6-EC17-4FB1-A0AC-840F85454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254AE1-0B43-4FAA-AC1A-93F576A1A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F67379-8DB3-4179-8E48-52078D20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862D14-9365-4090-8785-A473B2CE6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582D99-0279-4297-B484-EBC592FCA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23253A-070E-4978-9E1F-56160FD06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Use a one-year stabilization pool, vacancies, attrition and voluntary transfers before involuntary placement.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52F2B1-B3CE-4EDC-AEE3-47B8639C7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B46A6E-CFAD-4B1C-A43B-17B14DC82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For paras, preserve benefits and add follow-the-program guarantees when services move.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038E5D-F1D0-4237-B53A-0D0EA3A43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593BE6-780B-4166-A582-1FBDD036B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Track wellbeing and outcomes, but first test staffing reform that prevents the disruption entirely.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4CE3C3-C891-4031-9EF5-9F531895F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66 / 75</a:t>
            </a:r>
          </a:p>
        </p:txBody>
      </p:sp>
    </p:spTree>
    <p:extLst>
      <p:ext uri="{BB962C8B-B14F-4D97-AF65-F5344CB8AC3E}">
        <p14:creationId xmlns:p14="http://schemas.microsoft.com/office/powerpoint/2010/main" val="2062666437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3384F6-CCD7-444B-9FBD-C8F3CB9B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67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7CBD4E-1F37-4155-9DA7-8EE3E426A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contracts support a better transition strategy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204E59-3F41-486E-B32D-2D43D0E10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afabb4f7654c00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5908D2-36A7-493D-8D5C-A864DC721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37CF45-501E-4F3F-8390-CF1EDB6D5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F08CF3-9D25-40DF-85BB-3D5F15083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0499AC-0785-4394-974E-A61FE062A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EF61B6-37C0-47F9-B23F-9D57F0F1E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CE7BA7-A228-48A1-846A-514893887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BVCEA already ties custodial staffing to building square footage—proof that open buildings have fixed costs beyond headcount.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5EA621-51C9-4191-ABE2-60C190930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BCA887-9B92-437E-A5B7-F40BAD186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Smooth its staffing ladder, replace the per-pupil COLA trigger and create a voluntary facilities float team.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4D65D3-69E1-47DA-AEB6-D3F06F2BA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B2F0D0-18CE-416F-A6A5-B31514552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Publish final enrollment, staffing and program guarantees before—not months after—the closure vote.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CBF09F-E326-44A9-B840-E16CF0970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67 / 75</a:t>
            </a:r>
          </a:p>
        </p:txBody>
      </p:sp>
    </p:spTree>
    <p:extLst>
      <p:ext uri="{BB962C8B-B14F-4D97-AF65-F5344CB8AC3E}">
        <p14:creationId xmlns:p14="http://schemas.microsoft.com/office/powerpoint/2010/main" val="3925095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57F824-1922-403E-A174-D78BE54EE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CA5F9CC-E993-41E5-B3A7-0C723F801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Incredible schools do not need to be erased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167178-AAAC-45A8-8851-3F7B81BA9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bb1eadc6a84e44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D31976-A8FC-459C-8754-2D155D43A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4B903B-11F2-4427-BF50-D1CA7EF4B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301DC6-9919-4A06-B946-79B136B8A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07A11A-1B97-4FB0-AA8C-A39638D82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0DC988-6474-4F51-AA02-CFF1467DA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A0C42E-3101-4A85-A995-06DC7F633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concedes these are not failing schools.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D08857-2FAD-4638-8E36-94C571019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C21000-80A9-4715-9C16-041348EA9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high-performing, loved school is an asset—not excess inventory.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E3AE87-69BF-4F38-9DEA-1DBEDA0D6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6799596-53F7-44D6-9122-5A0E316B6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Preserve successful schools while testing reversible staffing reforms before irreversible closures.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5A261B8-9A2A-4A7F-B469-E54637068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5 / 75</a:t>
            </a:r>
          </a:p>
        </p:txBody>
      </p:sp>
    </p:spTree>
    <p:extLst>
      <p:ext uri="{BB962C8B-B14F-4D97-AF65-F5344CB8AC3E}">
        <p14:creationId xmlns:p14="http://schemas.microsoft.com/office/powerpoint/2010/main" val="436171749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8A81DD-2343-458A-9E60-6314E9663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68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50C77B-1179-4CB5-B630-555100FE9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Four unions need four targeted solutions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4DAEFE-C0EF-4BD7-BC74-96405861B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1bad95004f4dd9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55E12F-ACB9-4BB5-890B-77DDB50F8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ECD61D-069D-4BBF-89E2-4F82D08FA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8D9380-3661-4091-BC3D-2DCE1C540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C69E78-1B6A-495F-A7F5-D8C50ADE0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D3FAE1-13CB-4AA0-B2B2-0D6C9C5BA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1070CB-0B8D-4C7B-AAE1-416AE6388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BVEA: smooth sections and specialists. BVCEA: CPI COLA and custodial glidepath.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492159-E384-4F8F-A475-73098D1AB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43535A-C02A-4251-95A3-30E089C45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BVEOP: voluntary placement and front-office baseline. BVPA: graduated displacement and benefit continuity.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C51401-812C-41FA-9996-6F5C8E2F1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E3D350-18FB-4BDA-8738-F46B2CE6F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Negotiate float pools, voluntary placement, benefit continuity and smoother FTE changes with all four unions.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F08E5C-6C04-40D5-8C9A-4469A80EF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68 / 75</a:t>
            </a:r>
          </a:p>
        </p:txBody>
      </p:sp>
    </p:spTree>
    <p:extLst>
      <p:ext uri="{BB962C8B-B14F-4D97-AF65-F5344CB8AC3E}">
        <p14:creationId xmlns:p14="http://schemas.microsoft.com/office/powerpoint/2010/main" val="649519253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2B86AE-056F-419D-A123-3832817DA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7768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SOLUTION: Add a formal baseline-formula review and joint labor working session to the Board’s next steps.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50BD9F-3C1B-4AD1-904F-BAD7D89F3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Board is voting before testing the fix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ADF435-C18B-409C-B5D8-E0024C865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54b9ff1bdf4f74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2B6345-9133-43B1-945E-035D27356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FDADB7-7504-46C2-AABB-C1402D7E7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36D54A-A649-4C9D-A8BF-92F31644B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C1EB55-3419-46DC-AA1B-8BF11D46C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8F09B0-044D-4B4E-816F-3A8602C50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C9AD01-D2E6-4CB5-B3AD-776215907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Board can adopt baseline staffing, rolling averages, buffers, hold-harmless funding and a reserve through the budget.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2D39DD-CD3B-4DE1-8B87-FA5FDCBD4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884BF3-8D60-4D98-90AE-29029F65F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Targeted contract reopeners can address the remaining cliffs during fall 2026 and spring 2027.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CABFD7-F51F-4EAB-989B-757B411DE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69 / 75</a:t>
            </a:r>
          </a:p>
        </p:txBody>
      </p:sp>
    </p:spTree>
    <p:extLst>
      <p:ext uri="{BB962C8B-B14F-4D97-AF65-F5344CB8AC3E}">
        <p14:creationId xmlns:p14="http://schemas.microsoft.com/office/powerpoint/2010/main" val="1462513101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9C9EF6-2690-48DD-A400-6AFCA96E2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70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8896D4-34E0-482E-92E4-DEA3F807F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Placement procedures are not a closure command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95A31F-514B-424C-8FC6-325B8D6EE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82fb23856a4fe6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4E8C7C-84B7-483C-AF94-9971A0A1C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3E92E5-11B9-40E7-A152-FB69F6F2F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D36CA7-2919-4915-8DCE-301706250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E13AE7-8132-4983-A411-7FB609F4F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770A29-FE52-4667-859C-94FA8F661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9FD490-03F8-484B-B563-C37F20925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Contracts describe transfer, bumping, recall and RIF processes after BVSD changes staffing.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B88530-8472-4EAD-A320-3E5684724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D91AD3-1B6C-4B2A-AECE-B12B5F2DF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must identify any clause that allegedly prevents it from choosing a no-closure staffing model.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EE7E0A-36CC-4558-A5B1-FBA65FE05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1DB975-B92B-4E0C-A1C4-0BDC266D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Pause the September 22 vote while Board-controlled formulas are redesigned and targeted reopeners begin.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68E23D-254E-4794-9BD6-018135E5C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70 / 75</a:t>
            </a:r>
          </a:p>
        </p:txBody>
      </p:sp>
    </p:spTree>
    <p:extLst>
      <p:ext uri="{BB962C8B-B14F-4D97-AF65-F5344CB8AC3E}">
        <p14:creationId xmlns:p14="http://schemas.microsoft.com/office/powerpoint/2010/main" val="534649308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854E60-F455-4C62-9D05-40B344379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71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0BB031-AD3A-4E6E-BEE0-0EBE4918F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Next steps must separate Board action from bargaining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F7958F-8F0F-40E1-929A-CB62E7B8F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283227c219448a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7F2728-6662-449F-893C-1E223EBA0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80E690-4D87-4825-BB9A-53E3EDDB5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B60357-DD80-4D3A-B378-8C4ADEC4A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93D2ED-A78C-4032-AA2D-9FF0E4B4A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1970B7-0BFD-4E9C-8795-3731835FE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2AD2C6-A2D9-4165-9BC9-80DE4A357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BOARD NOW: baseline services, rolling averages, buffers, reserve, transparent formulas and appeals.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C924B1-A8B1-4E37-AB23-2CD33CFB5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27DEB1-C01B-4F2A-B421-2BA571FE5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NEGOTIATE: specialist smoothing, float pools, voluntary placement, benefit continuity and RIF simplification.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567EB2B-5E02-495A-AD89-D20B5C6BF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C5DB8E-AF96-443C-B285-086091F81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Hold school-level hearings and require written answers to the twelve contract-and-cost questions.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BF5C59F-8B8D-4553-AC2D-31CCAE925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71 / 75</a:t>
            </a:r>
          </a:p>
        </p:txBody>
      </p:sp>
    </p:spTree>
    <p:extLst>
      <p:ext uri="{BB962C8B-B14F-4D97-AF65-F5344CB8AC3E}">
        <p14:creationId xmlns:p14="http://schemas.microsoft.com/office/powerpoint/2010/main" val="778684876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44DECE-92C1-418D-BED6-0B09FE2AD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72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4995F5-188B-4125-9818-1D1ED0D3E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knows when evidence is incomplete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6C4BD1-DFA1-4592-A702-52712FB26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7d4a8f70924cd5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EF4652-CBC2-4C78-BFF2-1F322F1FD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F10D3A-334F-4504-86C5-9EB2E084A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ECD481-788D-4CAB-AE16-C93682922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AE481F-2C82-4411-90D5-F23AED7DE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E7C007-C33C-4E2D-8E23-5C895B05E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0EDA11-7372-4185-993B-4367436FF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district paused dual-language changes because feedback and analysis were insufficient.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C623E6-4069-4AB9-8529-4CBBF8163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AE63BD-6562-4790-95D0-CCE1852E0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same standard should apply where transportation, preschool, SAC and staffing details remain incomplete.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583F5B-7191-4EAC-8228-EC6DC4907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1E402B-35C8-47DA-AA6C-AB3DC9A45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Apply the same pause standard until transportation, staffing, program and fiscal evidence is complete.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3446AD-4A2D-461B-AECC-7C1D83604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72 / 75</a:t>
            </a:r>
          </a:p>
        </p:txBody>
      </p:sp>
    </p:spTree>
    <p:extLst>
      <p:ext uri="{BB962C8B-B14F-4D97-AF65-F5344CB8AC3E}">
        <p14:creationId xmlns:p14="http://schemas.microsoft.com/office/powerpoint/2010/main" val="185955445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B2DC329-97D3-4D0E-AB33-AD9E9DBAA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73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6019AB-EE37-4D97-9522-96C31B992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Incomplete feedback requires a pause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87A91B-6B86-41AD-B6A2-59BDE36DB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a0280bca0b467e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F052B7-C654-4692-8577-EF1544DA1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A38297-5AF5-4E18-B6EA-7F17CE2DF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4B82AA-4E8B-4403-9F8A-28F1432CF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7AA904-3427-4D10-97A9-3EBEC62AF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0BC0B63-8BDD-4999-95D0-8C7C8506F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65DE18-4165-4721-8E70-10735264C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acknowledges limited Spanish-speaking parent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FBB202-5C49-484A-9090-20D725E74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F2EB1E-24BE-4B9B-A8C4-7069041DF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That is not a minor process gap when equity is a stated district value.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76F3BA4-1D7B-4FA1-9722-4C6C0898E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2F6305-B814-429E-A97E-33556DDEA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Extend outreach and publish responses before taking an irreversible vote affecting underheard families.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48C0D6-C79A-42E1-96AE-358A3817E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73 / 75</a:t>
            </a:r>
          </a:p>
        </p:txBody>
      </p:sp>
    </p:spTree>
    <p:extLst>
      <p:ext uri="{BB962C8B-B14F-4D97-AF65-F5344CB8AC3E}">
        <p14:creationId xmlns:p14="http://schemas.microsoft.com/office/powerpoint/2010/main" val="2001192355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E2579F-6B48-445F-B944-BB48267DF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74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6A0153-8903-4E58-9805-C8DBC1907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Research should come before decisions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77644F-D4DA-4E1A-962B-12C1AD186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72a84d07674aeb"/>
          <a:stretch xmlns:a="http://schemas.openxmlformats.org/drawingml/2006/main"/>
        </p:blipFill>
        <p:spPr>
          <a:xfrm xmlns:a="http://schemas.openxmlformats.org/drawingml/2006/main">
            <a:off x="400050" y="1505522"/>
            <a:ext cx="5448300" cy="306590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E8D9DA-FF05-4B0F-8313-ECD4716AF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3EDFCF6-2899-401D-86C7-9C00710B8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614378-7984-41F4-83D0-A5569C8C8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F2A535-4FE2-4142-9668-A4C307233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76F4A91-C824-41C8-AEFF-6A0E12E78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4B40DB-5E3B-402C-B340-09A9E83FA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plans a systematic research review for dual language in spring 2027.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704A99-507E-42A9-9F47-C738DE2B1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DFE5C3-A20F-4387-AE12-8E52266DD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Apply that discipline now to school size, closures, belonging, transportation and receiving-school capacity.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2E72E1-5303-4660-B19F-8BD80CAFD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7C3FBFD-981D-45D8-A135-6BFD0D91B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Complete the research on school size, belonging, transportation and functional capacity before voting.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0D2FC4-F8D6-42BB-B3C2-7F394E7B0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74 / 75</a:t>
            </a:r>
          </a:p>
        </p:txBody>
      </p:sp>
    </p:spTree>
    <p:extLst>
      <p:ext uri="{BB962C8B-B14F-4D97-AF65-F5344CB8AC3E}">
        <p14:creationId xmlns:p14="http://schemas.microsoft.com/office/powerpoint/2010/main" val="1786460203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DE37D1-E2D7-4481-AE50-8DD04965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75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25DDC3-5201-4E01-A53C-6524D730C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Research the contracts before claiming they force closure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3CCA6D-AC4A-4761-9768-47F39C354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c90192d49d4911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C1A142-ABC6-4FD9-A1B7-4BD93D61E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D5BF20-C3C0-489E-8DC3-1F7F2E68C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CFD5BB-B347-439E-B54E-D0E443EA6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14E141-C808-40EF-B05E-67CEBF236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42EFFD-B2A1-46BD-A139-B9B91CC65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EFB5F7-747D-46EE-AF1B-B256997CD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has four CBAs; two other employee frameworks are not collective-bargaining agreements.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C9E170-B33C-4D2C-AAA7-38C67EA9F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F49EF2-300F-43BF-903F-92E2A4CC5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Publish the legal analysis distinguishing mandatory contract terms from discretionary budget formulas.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12D22D-2DCF-4B30-999C-B76950B71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72C3DE-7481-452E-A026-12D353AFF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Adopt baseline-plus-variable staffing now; negotiate the remaining cliffs; test both before closing schools.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AFB4F2-018D-46AF-9E8F-7BB7DE534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75 / 75</a:t>
            </a:r>
          </a:p>
        </p:txBody>
      </p:sp>
    </p:spTree>
    <p:extLst>
      <p:ext uri="{BB962C8B-B14F-4D97-AF65-F5344CB8AC3E}">
        <p14:creationId xmlns:p14="http://schemas.microsoft.com/office/powerpoint/2010/main" val="896985680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C82E33-8205-4560-98A5-C6DA538A8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100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1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What the Board should require before any closure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B19979-0DE2-4BAF-8AEA-B68BBA061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476375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1FCCC5-122E-4A20-9E36-E03F85443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409700"/>
            <a:ext cx="9715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 funded no-closure option with minimum staffing floors per building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186571-B78F-45C1-82DE-21A0FDFEF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09775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1FBB2E-9B59-4F10-941F-F3734B757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333625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552427-D27C-43A8-9D09-5B71F4085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66950"/>
            <a:ext cx="9715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 published alternatives matrix with net costs and student impacts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B01E65-25B9-465B-BE1D-6EA162DB2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67025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77C36E-C701-4EDA-9775-644A950BB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90875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C1D7DB-EB7A-4B73-A5D2-FAE0DF6BE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24200"/>
            <a:ext cx="9715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School-level limits for enrollment, traffic, lunch and class size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8B8DE4-F173-4309-AAD8-DA162C885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24275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749971-62E7-4B2F-B285-47B6E206B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48125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2EE0D4-E971-4B8B-8572-15488BB9A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81450"/>
            <a:ext cx="9715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Independent review of forecasts, savings and transition costs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55233B-99B5-45DD-91C6-61B0ACC33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581525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118695-C467-491F-A5FF-ACEECDDAA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905375"/>
            <a:ext cx="523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588781-BA02-4591-9685-9C110E8CF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38700"/>
            <a:ext cx="9715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Affected-school hearings—and binding program guarantees—before a vote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522742-7F52-458B-A202-6A0B6208D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38775"/>
            <a:ext cx="9715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solidFill>
              <a:srgbClr val="B8BCC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79A199-1031-4066-8FEE-0DEC55A6C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57875"/>
            <a:ext cx="571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Until then: vote no.</a:t>
            </a:r>
          </a:p>
        </p:txBody>
      </p:sp>
    </p:spTree>
    <p:extLst>
      <p:ext uri="{BB962C8B-B14F-4D97-AF65-F5344CB8AC3E}">
        <p14:creationId xmlns:p14="http://schemas.microsoft.com/office/powerpoint/2010/main" val="66933246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752EE84-1AF5-498E-975D-F91EDCC64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CF2987-4C8A-4054-B548-101634D92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staffing shortage is partly contract-made—and fixable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38B2F9-13D8-4065-A46E-C38283D29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80c3a8043d4fe8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080BCC-460A-400D-A42B-59B98085B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978B6C-D968-4F99-BFD2-3B3002C21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50AFF0-6DA5-46FA-8644-20FBCE678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A34C16-2976-412D-BA4B-D05A6CE43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1F8F78-B3F9-41F0-96ED-656F9BF87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572149-E354-48B7-A64C-BC0BB578B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BVSD has four CBAs plus two non-CBA staffing frameworks—not six to eight union contracts.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927792-4808-451E-A211-C66326753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3C9FA4-CC8A-43B9-8FAB-70D9089A6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Some cliffs are contractual; many principal, librarian, clerical, health and media thresholds come from the annual budget.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EFB413-EADE-4CEB-96C5-FDA777B64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264FB5-3882-408C-B916-23B626058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Fund a principal, front office, counselor floor, library, arts, PE, health and custodial baseline per open school.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B2AE11-F209-48F8-8582-E2FDEFC63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6 / 75</a:t>
            </a:r>
          </a:p>
        </p:txBody>
      </p:sp>
    </p:spTree>
    <p:extLst>
      <p:ext uri="{BB962C8B-B14F-4D97-AF65-F5344CB8AC3E}">
        <p14:creationId xmlns:p14="http://schemas.microsoft.com/office/powerpoint/2010/main" val="54554462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57588E-65A1-4C29-B566-29B181444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RESPONSE TO BVSD SLIDE 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0BF42B-4355-48B5-AB43-93BB0E0D7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13919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Contracts do not make closure inevitable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9A2310-01A2-4519-842A-5B1E95CE0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04950"/>
            <a:ext cx="544830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c9925939f3416c"/>
          <a:stretch xmlns:a="http://schemas.openxmlformats.org/drawingml/2006/main"/>
        </p:blipFill>
        <p:spPr>
          <a:xfrm xmlns:a="http://schemas.openxmlformats.org/drawingml/2006/main">
            <a:off x="400050" y="1506141"/>
            <a:ext cx="5448300" cy="3064669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2DD523-378D-42AB-B679-5C9FC9C4C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053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5C6570"/>
                </a:solidFill>
                <a:latin typeface="Arial"/>
                <a:ea typeface="Arial"/>
                <a:cs typeface="Arial"/>
              </a:rPr>
              <a:t>BVSD’S SLIDE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97A137-8B4B-468B-8814-C2556C964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56007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solidFill>
              <a:srgbClr val="EDEDE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0FB445-200C-4E57-BDF0-B3EFCF1FD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504950"/>
            <a:ext cx="76200" cy="436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272E"/>
          </a:solidFill>
          <a:ln xmlns:a="http://schemas.openxmlformats.org/drawingml/2006/main" w="0">
            <a:solidFill>
              <a:srgbClr val="D927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4BD03B-5D2A-4763-B0EC-6158E7104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526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27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D9272E"/>
                </a:solidFill>
                <a:latin typeface="Arial"/>
                <a:ea typeface="Arial"/>
                <a:cs typeface="Arial"/>
              </a:rPr>
              <a:t>THE ANSWER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774648-E573-4E60-A0A0-3469883B4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669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60F160-DB85-464D-AE82-ECE131B43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2098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No identified contract clause requires BVSD to close a school because enrollment falls.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B2F36F-74F6-4910-8614-9EB640556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956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9F687D-5169-4468-9EBD-4B10E4F24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2385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The Board can redesign its own formulas now; contractual workload and placement rules can be changed by mutual agreement.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A526EC-36BE-444A-B46D-AE38967C0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24350"/>
            <a:ext cx="228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651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3F6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3F60"/>
                </a:solidFill>
                <a:latin typeface="Arial"/>
                <a:ea typeface="Arial"/>
                <a:cs typeface="Arial"/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4F95D2-0633-47CC-A6A2-C539C3B74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67200"/>
            <a:ext cx="4667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SOLUTION: Separate contractual protections from Board-controlled formulas; redesign the latter now and bargain the former.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2FD5F8-E3F0-47A8-97FB-0CFCC64DF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2865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C657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C6570"/>
                </a:solidFill>
                <a:latin typeface="Arial"/>
                <a:ea typeface="Arial"/>
                <a:cs typeface="Arial"/>
              </a:rPr>
              <a:t>7 / 75</a:t>
            </a:r>
          </a:p>
        </p:txBody>
      </p:sp>
    </p:spTree>
    <p:extLst>
      <p:ext uri="{BB962C8B-B14F-4D97-AF65-F5344CB8AC3E}">
        <p14:creationId xmlns:p14="http://schemas.microsoft.com/office/powerpoint/2010/main" val="10612751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2026-09-02T14:51:56.0850000Z</dcterms:created>
  <dcterms:modified xsi:type="dcterms:W3CDTF">2026-09-02T14:51:56.0850000Z</dcterms:modified>
</coreProperties>
</file>